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3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59" r:id="rId12"/>
    <p:sldId id="280" r:id="rId13"/>
    <p:sldId id="269" r:id="rId14"/>
    <p:sldId id="270" r:id="rId15"/>
    <p:sldId id="271" r:id="rId16"/>
    <p:sldId id="260" r:id="rId17"/>
    <p:sldId id="273" r:id="rId18"/>
    <p:sldId id="274" r:id="rId19"/>
    <p:sldId id="261" r:id="rId20"/>
    <p:sldId id="275" r:id="rId21"/>
    <p:sldId id="272" r:id="rId22"/>
    <p:sldId id="276" r:id="rId23"/>
    <p:sldId id="277" r:id="rId24"/>
    <p:sldId id="278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3" r:id="rId37"/>
    <p:sldId id="292" r:id="rId38"/>
    <p:sldId id="294" r:id="rId39"/>
    <p:sldId id="295" r:id="rId40"/>
    <p:sldId id="302" r:id="rId41"/>
    <p:sldId id="303" r:id="rId42"/>
    <p:sldId id="304" r:id="rId43"/>
    <p:sldId id="305" r:id="rId44"/>
    <p:sldId id="306" r:id="rId45"/>
    <p:sldId id="296" r:id="rId46"/>
    <p:sldId id="297" r:id="rId47"/>
    <p:sldId id="298" r:id="rId48"/>
    <p:sldId id="299" r:id="rId49"/>
    <p:sldId id="300" r:id="rId50"/>
    <p:sldId id="301" r:id="rId51"/>
    <p:sldId id="27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45"/>
    <p:restoredTop sz="94664"/>
  </p:normalViewPr>
  <p:slideViewPr>
    <p:cSldViewPr snapToGrid="0" snapToObjects="1">
      <p:cViewPr>
        <p:scale>
          <a:sx n="92" d="100"/>
          <a:sy n="92" d="100"/>
        </p:scale>
        <p:origin x="158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EDD79-586A-D54F-BAAA-88E5335B3059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F7FC9-0D22-6544-957A-18A24D1E7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42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Relationship Id="rId3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8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Relationship Id="rId3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Relationship Id="rId3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Relationship Id="rId3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955" y="463695"/>
            <a:ext cx="1506492" cy="3237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09" y="393093"/>
            <a:ext cx="1771900" cy="17650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04" y="3546948"/>
            <a:ext cx="10420938" cy="3309842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rgbClr val="E44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288" y="5688278"/>
            <a:ext cx="1058887" cy="9407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10" y="6328906"/>
            <a:ext cx="1405435" cy="302037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09" y="5688279"/>
            <a:ext cx="1055162" cy="937460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" y="1197322"/>
            <a:ext cx="12192000" cy="5660678"/>
          </a:xfrm>
        </p:spPr>
        <p:txBody>
          <a:bodyPr wrap="none">
            <a:noAutofit/>
          </a:bodyPr>
          <a:lstStyle>
            <a:lvl1pPr marL="0" indent="0">
              <a:buNone/>
              <a:defRPr sz="20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Menlo" charset="0"/>
                <a:ea typeface="Menlo" charset="0"/>
                <a:cs typeface="Menlo" charset="0"/>
              </a:defRPr>
            </a:lvl1pPr>
            <a:lvl2pPr marL="339726" indent="0">
              <a:buNone/>
              <a:defRPr sz="20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Menlo" charset="0"/>
                <a:ea typeface="Menlo" charset="0"/>
                <a:cs typeface="Menlo" charset="0"/>
              </a:defRPr>
            </a:lvl2pPr>
            <a:lvl3pPr marL="573090" indent="0">
              <a:buNone/>
              <a:defRPr sz="20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Menlo" charset="0"/>
                <a:ea typeface="Menlo" charset="0"/>
                <a:cs typeface="Menlo" charset="0"/>
              </a:defRPr>
            </a:lvl3pPr>
            <a:lvl4pPr marL="798516" indent="0">
              <a:buNone/>
              <a:defRPr sz="20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Menlo" charset="0"/>
                <a:ea typeface="Menlo" charset="0"/>
                <a:cs typeface="Menlo" charset="0"/>
              </a:defRPr>
            </a:lvl4pPr>
            <a:lvl5pPr marL="1030292" indent="0">
              <a:buNone/>
              <a:defRPr sz="20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Menlo" charset="0"/>
                <a:ea typeface="Menlo" charset="0"/>
                <a:cs typeface="Menlo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178" y="393093"/>
            <a:ext cx="1771900" cy="1765062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rgbClr val="E44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548" y="322490"/>
            <a:ext cx="1506492" cy="323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02" y="322490"/>
            <a:ext cx="1630995" cy="14942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09" y="6182496"/>
            <a:ext cx="2877764" cy="3320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072" y="2592543"/>
            <a:ext cx="5166893" cy="429597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759178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4491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420" y="5688279"/>
            <a:ext cx="1055162" cy="9374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65098" y="6323702"/>
            <a:ext cx="1661804" cy="45265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 b="0" dirty="0">
                <a:solidFill>
                  <a:srgbClr val="E4491C"/>
                </a:solidFill>
                <a:latin typeface="+mj-lt"/>
              </a:rPr>
              <a:t>Reach us with #ntk17</a:t>
            </a:r>
            <a:endParaRPr lang="hr-HR" sz="1078" b="0" dirty="0" err="1">
              <a:solidFill>
                <a:srgbClr val="E4491C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39" y="6171154"/>
            <a:ext cx="1436897" cy="530268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4491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5"/>
            <a:ext cx="11655078" cy="22665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420" y="5688279"/>
            <a:ext cx="1055162" cy="9374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65098" y="6323702"/>
            <a:ext cx="1661804" cy="45265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 b="0" dirty="0">
                <a:solidFill>
                  <a:srgbClr val="E4491C"/>
                </a:solidFill>
                <a:latin typeface="+mj-lt"/>
              </a:rPr>
              <a:t>Reach us with #ntk17</a:t>
            </a:r>
            <a:endParaRPr lang="hr-HR" sz="1078" b="0" dirty="0" err="1">
              <a:solidFill>
                <a:srgbClr val="E4491C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39" y="6171154"/>
            <a:ext cx="1436897" cy="530268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4491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420" y="5688279"/>
            <a:ext cx="1055162" cy="937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736" y="5666359"/>
            <a:ext cx="1341257" cy="11916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65098" y="6323702"/>
            <a:ext cx="1661804" cy="45265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 b="0" dirty="0">
                <a:solidFill>
                  <a:srgbClr val="E4491C"/>
                </a:solidFill>
                <a:latin typeface="+mj-lt"/>
              </a:rPr>
              <a:t>Reach us with #ntk17</a:t>
            </a:r>
            <a:endParaRPr lang="hr-HR" sz="1078" b="0" dirty="0" err="1">
              <a:solidFill>
                <a:srgbClr val="E4491C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39" y="6171154"/>
            <a:ext cx="1436897" cy="530268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4491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420" y="5688279"/>
            <a:ext cx="1055162" cy="9374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65098" y="6323702"/>
            <a:ext cx="1661804" cy="45265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 b="0" dirty="0">
                <a:solidFill>
                  <a:srgbClr val="E4491C"/>
                </a:solidFill>
                <a:latin typeface="+mj-lt"/>
              </a:rPr>
              <a:t>Reach us with #ntk17</a:t>
            </a:r>
            <a:endParaRPr lang="hr-HR" sz="1078" b="0" dirty="0" err="1">
              <a:solidFill>
                <a:srgbClr val="E4491C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39" y="6171154"/>
            <a:ext cx="1436897" cy="530268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4491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420" y="5688279"/>
            <a:ext cx="1055162" cy="9374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65098" y="6323702"/>
            <a:ext cx="1661804" cy="45265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 b="0" dirty="0">
                <a:solidFill>
                  <a:srgbClr val="E4491C"/>
                </a:solidFill>
                <a:latin typeface="+mj-lt"/>
              </a:rPr>
              <a:t>Reach us with #ntk17</a:t>
            </a:r>
            <a:endParaRPr lang="hr-HR" sz="1078" b="0" dirty="0" err="1">
              <a:solidFill>
                <a:srgbClr val="E4491C"/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39" y="6171154"/>
            <a:ext cx="1436897" cy="530268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rgbClr val="E44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288" y="5688278"/>
            <a:ext cx="1058887" cy="940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10" y="6328906"/>
            <a:ext cx="1405435" cy="302037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rgbClr val="E44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288" y="5688278"/>
            <a:ext cx="1058887" cy="9407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10" y="6328906"/>
            <a:ext cx="1405435" cy="302037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34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01" y="2759178"/>
            <a:ext cx="6588699" cy="2182936"/>
          </a:xfrm>
        </p:spPr>
        <p:txBody>
          <a:bodyPr/>
          <a:lstStyle/>
          <a:p>
            <a:r>
              <a:rPr lang="en-US" dirty="0"/>
              <a:t>Functional C# in Web API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Toni </a:t>
            </a:r>
            <a:r>
              <a:rPr lang="en-US" dirty="0"/>
              <a:t>Petrina</a:t>
            </a:r>
          </a:p>
          <a:p>
            <a:r>
              <a:rPr lang="en-US" sz="3200" dirty="0"/>
              <a:t>Massive Pixel</a:t>
            </a:r>
          </a:p>
          <a:p>
            <a:r>
              <a:rPr lang="en-US" sz="3200" dirty="0"/>
              <a:t>@</a:t>
            </a:r>
            <a:r>
              <a:rPr lang="en-US" sz="3200" dirty="0" err="1"/>
              <a:t>to_pe</a:t>
            </a:r>
            <a:endParaRPr lang="en-US" sz="3200" dirty="0"/>
          </a:p>
          <a:p>
            <a:r>
              <a:rPr lang="en-US" sz="3200" dirty="0" err="1"/>
              <a:t>toni@massivepixel.co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6671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why functional?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5"/>
            <a:ext cx="11655078" cy="4257897"/>
          </a:xfrm>
        </p:spPr>
        <p:txBody>
          <a:bodyPr/>
          <a:lstStyle/>
          <a:p>
            <a:r>
              <a:rPr lang="en-US" dirty="0" smtClean="0"/>
              <a:t>Immutability</a:t>
            </a:r>
          </a:p>
          <a:p>
            <a:r>
              <a:rPr lang="en-US" dirty="0" smtClean="0"/>
              <a:t>Pure code</a:t>
            </a:r>
          </a:p>
          <a:p>
            <a:r>
              <a:rPr lang="en-US" dirty="0" smtClean="0"/>
              <a:t>No side effects</a:t>
            </a:r>
          </a:p>
          <a:p>
            <a:r>
              <a:rPr lang="en-US" dirty="0" smtClean="0"/>
              <a:t>Easier testing, caching, predicting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Less names!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7828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465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functional in C#?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5"/>
            <a:ext cx="11655078" cy="2465675"/>
          </a:xfrm>
        </p:spPr>
        <p:txBody>
          <a:bodyPr/>
          <a:lstStyle/>
          <a:p>
            <a:r>
              <a:rPr lang="en-US" dirty="0" smtClean="0"/>
              <a:t>LINQ</a:t>
            </a:r>
          </a:p>
          <a:p>
            <a:r>
              <a:rPr lang="en-US" dirty="0" err="1" smtClean="0"/>
              <a:t>async</a:t>
            </a:r>
            <a:r>
              <a:rPr lang="en-US" dirty="0" smtClean="0"/>
              <a:t>/await</a:t>
            </a:r>
          </a:p>
          <a:p>
            <a:r>
              <a:rPr lang="en-US" dirty="0" smtClean="0"/>
              <a:t>Pattern matching</a:t>
            </a:r>
          </a:p>
          <a:p>
            <a:r>
              <a:rPr lang="en-US" dirty="0" err="1" smtClean="0"/>
              <a:t>Func</a:t>
            </a:r>
            <a:r>
              <a:rPr lang="en-US" dirty="0" smtClean="0"/>
              <a:t>&lt;&gt;, Action&lt;&gt;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656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caching function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Func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&gt; </a:t>
            </a:r>
            <a:r>
              <a:rPr lang="en-US" dirty="0">
                <a:solidFill>
                  <a:srgbClr val="5AA314"/>
                </a:solidFill>
                <a:latin typeface="Menlo-Regular" charset="0"/>
              </a:rPr>
              <a:t>Cache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&lt;T, R&gt;(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Func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&gt; foo)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cache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Dictionary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&gt;();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dirty="0" err="1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mr-IN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mr-IN" dirty="0" err="1">
                <a:solidFill>
                  <a:srgbClr val="000000"/>
                </a:solidFill>
                <a:latin typeface="Menlo-Regular" charset="0"/>
              </a:rPr>
              <a:t>t</a:t>
            </a:r>
            <a:r>
              <a:rPr lang="mr-IN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mr-IN" dirty="0">
                <a:solidFill>
                  <a:srgbClr val="F4005F"/>
                </a:solidFill>
                <a:latin typeface="Menlo-Regular" charset="0"/>
              </a:rPr>
              <a:t>=&gt;</a:t>
            </a:r>
            <a:endParaRPr lang="mr-I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{</a:t>
            </a: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i="1" dirty="0" err="1">
                <a:solidFill>
                  <a:srgbClr val="27BADD"/>
                </a:solidFill>
                <a:latin typeface="Menlo-Italic" charset="0"/>
              </a:rPr>
              <a:t>R</a:t>
            </a:r>
            <a:r>
              <a:rPr lang="mr-I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Menlo-Regular" charset="0"/>
              </a:rPr>
              <a:t>r</a:t>
            </a:r>
            <a:r>
              <a:rPr lang="mr-IN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!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cache.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TryGetValue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(t,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r))</a:t>
            </a: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    {</a:t>
            </a: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mr-IN" dirty="0" err="1">
                <a:solidFill>
                  <a:srgbClr val="000000"/>
                </a:solidFill>
                <a:latin typeface="Menlo-Regular" charset="0"/>
              </a:rPr>
              <a:t>r</a:t>
            </a:r>
            <a:r>
              <a:rPr lang="mr-I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mr-I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dirty="0" err="1">
                <a:solidFill>
                  <a:srgbClr val="5AA314"/>
                </a:solidFill>
                <a:latin typeface="Menlo-Regular" charset="0"/>
              </a:rPr>
              <a:t>foo</a:t>
            </a:r>
            <a:r>
              <a:rPr lang="mr-IN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dirty="0" err="1">
                <a:solidFill>
                  <a:srgbClr val="000000"/>
                </a:solidFill>
                <a:latin typeface="Menlo-Regular" charset="0"/>
              </a:rPr>
              <a:t>t</a:t>
            </a:r>
            <a:r>
              <a:rPr lang="mr-IN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mr-IN" dirty="0" err="1">
                <a:solidFill>
                  <a:srgbClr val="000000"/>
                </a:solidFill>
                <a:latin typeface="Menlo-Regular" charset="0"/>
              </a:rPr>
              <a:t>cache.</a:t>
            </a:r>
            <a:r>
              <a:rPr lang="mr-IN" dirty="0" err="1">
                <a:solidFill>
                  <a:srgbClr val="5AA314"/>
                </a:solidFill>
                <a:latin typeface="Menlo-Regular" charset="0"/>
              </a:rPr>
              <a:t>Add</a:t>
            </a:r>
            <a:r>
              <a:rPr lang="mr-IN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dirty="0" err="1">
                <a:solidFill>
                  <a:srgbClr val="000000"/>
                </a:solidFill>
                <a:latin typeface="Menlo-Regular" charset="0"/>
              </a:rPr>
              <a:t>t</a:t>
            </a:r>
            <a:r>
              <a:rPr lang="mr-IN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mr-IN" dirty="0" err="1">
                <a:solidFill>
                  <a:srgbClr val="000000"/>
                </a:solidFill>
                <a:latin typeface="Menlo-Regular" charset="0"/>
              </a:rPr>
              <a:t>r</a:t>
            </a:r>
            <a:r>
              <a:rPr lang="mr-IN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endParaRPr lang="mr-I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dirty="0" err="1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mr-I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Menlo-Regular" charset="0"/>
              </a:rPr>
              <a:t>r</a:t>
            </a:r>
            <a:r>
              <a:rPr lang="mr-IN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};</a:t>
            </a: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239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Caching with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IMemoryCache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i="1" dirty="0" err="1">
                <a:solidFill>
                  <a:srgbClr val="27BADD"/>
                </a:solidFill>
                <a:latin typeface="Menlo-Italic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1600" i="1" dirty="0">
                <a:solidFill>
                  <a:srgbClr val="27BADD"/>
                </a:solidFill>
                <a:latin typeface="Menlo-Italic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600" i="1" dirty="0">
                <a:solidFill>
                  <a:srgbClr val="27BADD"/>
                </a:solidFill>
                <a:latin typeface="Menlo-Italic" charset="0"/>
              </a:rPr>
              <a:t>R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&gt; </a:t>
            </a:r>
            <a:r>
              <a:rPr lang="en-US" sz="1600" dirty="0" err="1">
                <a:solidFill>
                  <a:srgbClr val="5AA314"/>
                </a:solidFill>
                <a:latin typeface="Menlo-Regular" charset="0"/>
              </a:rPr>
              <a:t>CacheInMemory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&lt;T, R&gt;(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i="1" dirty="0" err="1">
                <a:solidFill>
                  <a:srgbClr val="27BADD"/>
                </a:solidFill>
                <a:latin typeface="Menlo-Italic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1600" i="1" dirty="0">
                <a:solidFill>
                  <a:srgbClr val="27BADD"/>
                </a:solidFill>
                <a:latin typeface="Menlo-Italic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600" i="1" dirty="0">
                <a:solidFill>
                  <a:srgbClr val="27BADD"/>
                </a:solidFill>
                <a:latin typeface="Menlo-Italic" charset="0"/>
              </a:rPr>
              <a:t>R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&gt; foo, </a:t>
            </a:r>
            <a:r>
              <a:rPr lang="en-US" sz="1600" i="1" dirty="0" err="1">
                <a:solidFill>
                  <a:srgbClr val="27BADD"/>
                </a:solidFill>
                <a:latin typeface="Menlo-Italic" charset="0"/>
              </a:rPr>
              <a:t>IMemoryCache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cache</a:t>
            </a:r>
            <a:r>
              <a:rPr lang="en-US" sz="1600" dirty="0" smtClean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mr-IN" sz="1600" dirty="0" smtClean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600" dirty="0" err="1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600" dirty="0" err="1">
                <a:solidFill>
                  <a:srgbClr val="000000"/>
                </a:solidFill>
                <a:latin typeface="Menlo-Regular" charset="0"/>
              </a:rPr>
              <a:t>t</a:t>
            </a:r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600" dirty="0">
                <a:solidFill>
                  <a:srgbClr val="F4005F"/>
                </a:solidFill>
                <a:latin typeface="Menlo-Regular" charset="0"/>
              </a:rPr>
              <a:t>=&gt;</a:t>
            </a:r>
            <a:endParaRPr lang="mr-I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    {</a:t>
            </a:r>
          </a:p>
          <a:p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1600" i="1" dirty="0" err="1">
                <a:solidFill>
                  <a:srgbClr val="27BADD"/>
                </a:solidFill>
                <a:latin typeface="Menlo-Italic" charset="0"/>
              </a:rPr>
              <a:t>R</a:t>
            </a:r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600" dirty="0" err="1">
                <a:solidFill>
                  <a:srgbClr val="000000"/>
                </a:solidFill>
                <a:latin typeface="Menlo-Regular" charset="0"/>
              </a:rPr>
              <a:t>cacheEntry</a:t>
            </a:r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sz="1600" dirty="0">
                <a:solidFill>
                  <a:srgbClr val="8E8E7C"/>
                </a:solidFill>
                <a:latin typeface="Menlo-Regular" charset="0"/>
              </a:rPr>
              <a:t>// Look for cache key.</a:t>
            </a:r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!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cache.</a:t>
            </a:r>
            <a:r>
              <a:rPr lang="en-US" sz="1600" dirty="0" err="1">
                <a:solidFill>
                  <a:srgbClr val="5AA314"/>
                </a:solidFill>
                <a:latin typeface="Menlo-Regular" charset="0"/>
              </a:rPr>
              <a:t>TryGetValue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600" dirty="0">
                <a:solidFill>
                  <a:srgbClr val="9D65FF"/>
                </a:solidFill>
                <a:latin typeface="Menlo-Regular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out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cacheEntry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))</a:t>
            </a:r>
          </a:p>
          <a:p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600" dirty="0">
                <a:solidFill>
                  <a:srgbClr val="8E8E7C"/>
                </a:solidFill>
                <a:latin typeface="Menlo-Regular" charset="0"/>
              </a:rPr>
              <a:t>// Key not in cache, so get data.</a:t>
            </a:r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mr-IN" sz="1600" dirty="0" err="1">
                <a:solidFill>
                  <a:srgbClr val="000000"/>
                </a:solidFill>
                <a:latin typeface="Menlo-Regular" charset="0"/>
              </a:rPr>
              <a:t>cacheEntry</a:t>
            </a:r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6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600" dirty="0" err="1">
                <a:solidFill>
                  <a:srgbClr val="5AA314"/>
                </a:solidFill>
                <a:latin typeface="Menlo-Regular" charset="0"/>
              </a:rPr>
              <a:t>foo</a:t>
            </a:r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sz="1600" dirty="0" err="1">
                <a:solidFill>
                  <a:srgbClr val="000000"/>
                </a:solidFill>
                <a:latin typeface="Menlo-Regular" charset="0"/>
              </a:rPr>
              <a:t>t</a:t>
            </a:r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mr-I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mr-IN" sz="1600" dirty="0">
                <a:solidFill>
                  <a:srgbClr val="8E8E7C"/>
                </a:solidFill>
                <a:latin typeface="Menlo-Regular" charset="0"/>
              </a:rPr>
              <a:t>// </a:t>
            </a:r>
            <a:r>
              <a:rPr lang="mr-IN" sz="1600" dirty="0" err="1">
                <a:solidFill>
                  <a:srgbClr val="8E8E7C"/>
                </a:solidFill>
                <a:latin typeface="Menlo-Regular" charset="0"/>
              </a:rPr>
              <a:t>Set</a:t>
            </a:r>
            <a:r>
              <a:rPr lang="mr-IN" sz="1600" dirty="0">
                <a:solidFill>
                  <a:srgbClr val="8E8E7C"/>
                </a:solidFill>
                <a:latin typeface="Menlo-Regular" charset="0"/>
              </a:rPr>
              <a:t> </a:t>
            </a:r>
            <a:r>
              <a:rPr lang="mr-IN" sz="1600" dirty="0" err="1">
                <a:solidFill>
                  <a:srgbClr val="8E8E7C"/>
                </a:solidFill>
                <a:latin typeface="Menlo-Regular" charset="0"/>
              </a:rPr>
              <a:t>cache</a:t>
            </a:r>
            <a:r>
              <a:rPr lang="mr-IN" sz="1600" dirty="0">
                <a:solidFill>
                  <a:srgbClr val="8E8E7C"/>
                </a:solidFill>
                <a:latin typeface="Menlo-Regular" charset="0"/>
              </a:rPr>
              <a:t> </a:t>
            </a:r>
            <a:r>
              <a:rPr lang="mr-IN" sz="1600" dirty="0" err="1">
                <a:solidFill>
                  <a:srgbClr val="8E8E7C"/>
                </a:solidFill>
                <a:latin typeface="Menlo-Regular" charset="0"/>
              </a:rPr>
              <a:t>options</a:t>
            </a:r>
            <a:r>
              <a:rPr lang="mr-IN" sz="1600" dirty="0">
                <a:solidFill>
                  <a:srgbClr val="8E8E7C"/>
                </a:solidFill>
                <a:latin typeface="Menlo-Regular" charset="0"/>
              </a:rPr>
              <a:t>.</a:t>
            </a:r>
            <a:endParaRPr lang="mr-I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6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cacheEntryOptions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i="1" dirty="0" err="1">
                <a:solidFill>
                  <a:srgbClr val="27BADD"/>
                </a:solidFill>
                <a:latin typeface="Menlo-Italic" charset="0"/>
              </a:rPr>
              <a:t>MemoryCacheEntryOptions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sz="1600" dirty="0">
                <a:solidFill>
                  <a:srgbClr val="8E8E7C"/>
                </a:solidFill>
                <a:latin typeface="Menlo-Regular" charset="0"/>
              </a:rPr>
              <a:t>// Keep in cache for this time, reset time if accessed.</a:t>
            </a:r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               .</a:t>
            </a:r>
            <a:r>
              <a:rPr lang="en-US" sz="1600" dirty="0" err="1">
                <a:solidFill>
                  <a:srgbClr val="5AA314"/>
                </a:solidFill>
                <a:latin typeface="Menlo-Regular" charset="0"/>
              </a:rPr>
              <a:t>SetSlidingExpiration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TimeSpan.</a:t>
            </a:r>
            <a:r>
              <a:rPr lang="en-US" sz="1600" dirty="0" err="1">
                <a:solidFill>
                  <a:srgbClr val="5AA314"/>
                </a:solidFill>
                <a:latin typeface="Menlo-Regular" charset="0"/>
              </a:rPr>
              <a:t>FromSeconds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600" dirty="0">
                <a:solidFill>
                  <a:srgbClr val="9D65FF"/>
                </a:solidFill>
                <a:latin typeface="Menlo-Regular" charset="0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));</a:t>
            </a:r>
          </a:p>
          <a:p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mr-IN" sz="1600" dirty="0">
                <a:solidFill>
                  <a:srgbClr val="8E8E7C"/>
                </a:solidFill>
                <a:latin typeface="Menlo-Regular" charset="0"/>
              </a:rPr>
              <a:t>// </a:t>
            </a:r>
            <a:r>
              <a:rPr lang="mr-IN" sz="1600" dirty="0" err="1">
                <a:solidFill>
                  <a:srgbClr val="8E8E7C"/>
                </a:solidFill>
                <a:latin typeface="Menlo-Regular" charset="0"/>
              </a:rPr>
              <a:t>Save</a:t>
            </a:r>
            <a:r>
              <a:rPr lang="mr-IN" sz="1600" dirty="0">
                <a:solidFill>
                  <a:srgbClr val="8E8E7C"/>
                </a:solidFill>
                <a:latin typeface="Menlo-Regular" charset="0"/>
              </a:rPr>
              <a:t> </a:t>
            </a:r>
            <a:r>
              <a:rPr lang="mr-IN" sz="1600" dirty="0" err="1">
                <a:solidFill>
                  <a:srgbClr val="8E8E7C"/>
                </a:solidFill>
                <a:latin typeface="Menlo-Regular" charset="0"/>
              </a:rPr>
              <a:t>data</a:t>
            </a:r>
            <a:r>
              <a:rPr lang="mr-IN" sz="1600" dirty="0">
                <a:solidFill>
                  <a:srgbClr val="8E8E7C"/>
                </a:solidFill>
                <a:latin typeface="Menlo-Regular" charset="0"/>
              </a:rPr>
              <a:t> </a:t>
            </a:r>
            <a:r>
              <a:rPr lang="mr-IN" sz="1600" dirty="0" err="1">
                <a:solidFill>
                  <a:srgbClr val="8E8E7C"/>
                </a:solidFill>
                <a:latin typeface="Menlo-Regular" charset="0"/>
              </a:rPr>
              <a:t>in</a:t>
            </a:r>
            <a:r>
              <a:rPr lang="mr-IN" sz="1600" dirty="0">
                <a:solidFill>
                  <a:srgbClr val="8E8E7C"/>
                </a:solidFill>
                <a:latin typeface="Menlo-Regular" charset="0"/>
              </a:rPr>
              <a:t> </a:t>
            </a:r>
            <a:r>
              <a:rPr lang="mr-IN" sz="1600" dirty="0" err="1">
                <a:solidFill>
                  <a:srgbClr val="8E8E7C"/>
                </a:solidFill>
                <a:latin typeface="Menlo-Regular" charset="0"/>
              </a:rPr>
              <a:t>cache</a:t>
            </a:r>
            <a:r>
              <a:rPr lang="mr-IN" sz="1600" dirty="0">
                <a:solidFill>
                  <a:srgbClr val="8E8E7C"/>
                </a:solidFill>
                <a:latin typeface="Menlo-Regular" charset="0"/>
              </a:rPr>
              <a:t>.</a:t>
            </a:r>
            <a:endParaRPr lang="mr-I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cache.</a:t>
            </a:r>
            <a:r>
              <a:rPr lang="en-US" sz="1600" dirty="0" err="1">
                <a:solidFill>
                  <a:srgbClr val="5AA314"/>
                </a:solidFill>
                <a:latin typeface="Menlo-Regular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600" dirty="0">
                <a:solidFill>
                  <a:srgbClr val="9D65FF"/>
                </a:solidFill>
                <a:latin typeface="Menlo-Regular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cacheEntry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cacheEntryOptions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cacheEntry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    };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38197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is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5"/>
            <a:ext cx="11655078" cy="4257897"/>
          </a:xfrm>
        </p:spPr>
        <p:txBody>
          <a:bodyPr/>
          <a:lstStyle/>
          <a:p>
            <a:r>
              <a:rPr lang="en-US" dirty="0" smtClean="0"/>
              <a:t>Shorter</a:t>
            </a:r>
          </a:p>
          <a:p>
            <a:r>
              <a:rPr lang="en-US" dirty="0" err="1" smtClean="0"/>
              <a:t>Composable</a:t>
            </a:r>
            <a:endParaRPr lang="en-US" dirty="0" smtClean="0"/>
          </a:p>
          <a:p>
            <a:r>
              <a:rPr lang="en-US" dirty="0" smtClean="0"/>
              <a:t>Terser</a:t>
            </a:r>
          </a:p>
          <a:p>
            <a:r>
              <a:rPr lang="en-US" dirty="0" err="1" smtClean="0"/>
              <a:t>Succint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double sum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employees.Sum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(x =&gt;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x.Wage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541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WebAPI</a:t>
            </a:r>
            <a:r>
              <a:rPr lang="en-US" dirty="0" smtClean="0"/>
              <a:t> &amp; Functional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442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parts of ASP.NET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845844"/>
          </a:xfrm>
        </p:spPr>
        <p:txBody>
          <a:bodyPr/>
          <a:lstStyle/>
          <a:p>
            <a:r>
              <a:rPr lang="en-US" dirty="0" smtClean="0"/>
              <a:t>Controller -&gt; Action -&gt; Result</a:t>
            </a:r>
          </a:p>
          <a:p>
            <a:endParaRPr lang="en-US" dirty="0"/>
          </a:p>
          <a:p>
            <a:r>
              <a:rPr lang="en-US" dirty="0" smtClean="0"/>
              <a:t>We usually handle actions in services to split out logic, simplify testing and disconnect the code from web semantics.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3682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5"/>
            <a:ext cx="11655078" cy="3395032"/>
          </a:xfrm>
        </p:spPr>
        <p:txBody>
          <a:bodyPr/>
          <a:lstStyle/>
          <a:p>
            <a:r>
              <a:rPr lang="en-US" dirty="0" smtClean="0"/>
              <a:t>Mapping from domain to web semantics</a:t>
            </a:r>
          </a:p>
          <a:p>
            <a:pPr lvl="1"/>
            <a:r>
              <a:rPr lang="en-US" dirty="0" smtClean="0"/>
              <a:t>Errors</a:t>
            </a:r>
          </a:p>
          <a:p>
            <a:pPr lvl="1"/>
            <a:endParaRPr lang="en-US" dirty="0"/>
          </a:p>
          <a:p>
            <a:r>
              <a:rPr lang="en-US" dirty="0" smtClean="0"/>
              <a:t>How to reduce coupling?</a:t>
            </a:r>
          </a:p>
          <a:p>
            <a:endParaRPr lang="en-US" dirty="0"/>
          </a:p>
          <a:p>
            <a:r>
              <a:rPr lang="en-US" dirty="0" smtClean="0"/>
              <a:t>How to increase testability?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26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Simple Controller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1197322"/>
            <a:ext cx="12192000" cy="3508653"/>
          </a:xfrm>
        </p:spPr>
        <p:txBody>
          <a:bodyPr/>
          <a:lstStyle/>
          <a:p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[</a:t>
            </a:r>
            <a:r>
              <a:rPr lang="en-US" sz="2000" i="1" dirty="0">
                <a:solidFill>
                  <a:srgbClr val="27BADD"/>
                </a:solidFill>
                <a:latin typeface="Menlo" charset="0"/>
                <a:ea typeface="Menlo" charset="0"/>
                <a:cs typeface="Menlo" charset="0"/>
              </a:rPr>
              <a:t>Route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>
                <a:solidFill>
                  <a:srgbClr val="EC4307"/>
                </a:solidFill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sz="2000" dirty="0" err="1">
                <a:solidFill>
                  <a:srgbClr val="EC4307"/>
                </a:solidFill>
                <a:latin typeface="Menlo" charset="0"/>
                <a:ea typeface="Menlo" charset="0"/>
                <a:cs typeface="Menlo" charset="0"/>
              </a:rPr>
              <a:t>api</a:t>
            </a:r>
            <a:r>
              <a:rPr lang="en-US" sz="2000" dirty="0">
                <a:solidFill>
                  <a:srgbClr val="EC4307"/>
                </a:solidFill>
                <a:latin typeface="Menlo" charset="0"/>
                <a:ea typeface="Menlo" charset="0"/>
                <a:cs typeface="Menlo" charset="0"/>
              </a:rPr>
              <a:t>/accounts"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)]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[</a:t>
            </a:r>
            <a:r>
              <a:rPr lang="en-US" sz="2000" i="1" dirty="0">
                <a:solidFill>
                  <a:srgbClr val="27BADD"/>
                </a:solidFill>
                <a:latin typeface="Menlo" charset="0"/>
                <a:ea typeface="Menlo" charset="0"/>
                <a:cs typeface="Menlo" charset="0"/>
              </a:rPr>
              <a:t>Produces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>
                <a:solidFill>
                  <a:srgbClr val="EC4307"/>
                </a:solidFill>
                <a:latin typeface="Menlo" charset="0"/>
                <a:ea typeface="Menlo" charset="0"/>
                <a:cs typeface="Menlo" charset="0"/>
              </a:rPr>
              <a:t>"application/</a:t>
            </a:r>
            <a:r>
              <a:rPr lang="en-US" sz="2000" dirty="0" err="1">
                <a:solidFill>
                  <a:srgbClr val="EC4307"/>
                </a:solidFill>
                <a:latin typeface="Menlo" charset="0"/>
                <a:ea typeface="Menlo" charset="0"/>
                <a:cs typeface="Menlo" charset="0"/>
              </a:rPr>
              <a:t>json</a:t>
            </a:r>
            <a:r>
              <a:rPr lang="en-US" sz="2000" dirty="0">
                <a:solidFill>
                  <a:srgbClr val="EC4307"/>
                </a:solidFill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)]</a:t>
            </a:r>
          </a:p>
          <a:p>
            <a:r>
              <a:rPr lang="en-US" sz="2000" dirty="0" smtClean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public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AccountsController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000" i="1" dirty="0" smtClean="0">
                <a:solidFill>
                  <a:srgbClr val="27BADD"/>
                </a:solidFill>
                <a:latin typeface="Menlo" charset="0"/>
                <a:ea typeface="Menlo" charset="0"/>
                <a:cs typeface="Menlo" charset="0"/>
              </a:rPr>
              <a:t>Controller</a:t>
            </a:r>
            <a:endParaRPr lang="en-US" sz="2000" dirty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endParaRPr lang="mr-IN" sz="2000" dirty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[</a:t>
            </a:r>
            <a:r>
              <a:rPr lang="en-US" sz="2000" i="1" dirty="0" err="1" smtClean="0">
                <a:solidFill>
                  <a:srgbClr val="27BADD"/>
                </a:solidFill>
                <a:latin typeface="Menlo" charset="0"/>
                <a:ea typeface="Menlo" charset="0"/>
                <a:cs typeface="Menlo" charset="0"/>
              </a:rPr>
              <a:t>HttpGet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]</a:t>
            </a:r>
            <a:endParaRPr lang="en-US" sz="2000" dirty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>
                <a:solidFill>
                  <a:srgbClr val="27BADD"/>
                </a:solidFill>
                <a:latin typeface="Menlo" charset="0"/>
                <a:ea typeface="Menlo" charset="0"/>
                <a:cs typeface="Menlo" charset="0"/>
              </a:rPr>
              <a:t>Task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&lt;</a:t>
            </a:r>
            <a:r>
              <a:rPr lang="en-US" sz="2000" i="1" dirty="0" err="1">
                <a:solidFill>
                  <a:srgbClr val="27BADD"/>
                </a:solidFill>
                <a:latin typeface="Menlo" charset="0"/>
                <a:ea typeface="Menlo" charset="0"/>
                <a:cs typeface="Menlo" charset="0"/>
              </a:rPr>
              <a:t>IActionResult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err="1">
                <a:solidFill>
                  <a:srgbClr val="5AA314"/>
                </a:solidFill>
                <a:latin typeface="Menlo" charset="0"/>
                <a:ea typeface="Menlo" charset="0"/>
                <a:cs typeface="Menlo" charset="0"/>
              </a:rPr>
              <a:t>GetAcounts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()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{</a:t>
            </a: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   </a:t>
            </a:r>
            <a:r>
              <a:rPr lang="mr-IN" sz="2000" dirty="0" smtClean="0">
                <a:latin typeface="Menlo" charset="0"/>
                <a:ea typeface="Menlo" charset="0"/>
                <a:cs typeface="Menlo" charset="0"/>
              </a:rPr>
              <a:t>//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implementation goes here</a:t>
            </a:r>
            <a:endParaRPr lang="en-US" sz="2000" dirty="0" smtClean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}</a:t>
            </a:r>
            <a:endParaRPr lang="en-US" sz="2000" dirty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9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5"/>
            <a:ext cx="11655078" cy="2465675"/>
          </a:xfrm>
        </p:spPr>
        <p:txBody>
          <a:bodyPr/>
          <a:lstStyle/>
          <a:p>
            <a:r>
              <a:rPr lang="en-US" dirty="0" smtClean="0"/>
              <a:t>Is functional any good?</a:t>
            </a:r>
          </a:p>
          <a:p>
            <a:r>
              <a:rPr lang="en-US" dirty="0" smtClean="0"/>
              <a:t>Functional C#</a:t>
            </a:r>
          </a:p>
          <a:p>
            <a:r>
              <a:rPr lang="en-US" dirty="0" smtClean="0"/>
              <a:t>Refactoring </a:t>
            </a:r>
            <a:r>
              <a:rPr lang="en-US" dirty="0" err="1" smtClean="0"/>
              <a:t>WebAPI</a:t>
            </a:r>
            <a:endParaRPr lang="en-US" dirty="0" smtClean="0"/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86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 woes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5"/>
            <a:ext cx="11655078" cy="3551870"/>
          </a:xfrm>
        </p:spPr>
        <p:txBody>
          <a:bodyPr/>
          <a:lstStyle/>
          <a:p>
            <a:r>
              <a:rPr lang="en-US" dirty="0" smtClean="0"/>
              <a:t>So you want to build a repository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Bad Idea ™</a:t>
            </a:r>
          </a:p>
          <a:p>
            <a:r>
              <a:rPr lang="en-US" dirty="0" smtClean="0"/>
              <a:t>Repositories are huge and contain unrelated code</a:t>
            </a:r>
          </a:p>
          <a:p>
            <a:r>
              <a:rPr lang="en-US" dirty="0" smtClean="0"/>
              <a:t>Do you need all methods from the repository in every service method?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568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repository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IStudentRepository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 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{ 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SaveStudent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Student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student); 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Student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&gt;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GetAllStudents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(); 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Student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GetStudent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long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id); 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DeleteStudent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long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id); 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UpdateStudent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Student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student); 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0336082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need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673454"/>
          </a:xfrm>
        </p:spPr>
        <p:txBody>
          <a:bodyPr/>
          <a:lstStyle/>
          <a:p>
            <a:r>
              <a:rPr lang="mr-IN" i="1" dirty="0" smtClean="0"/>
              <a:t>…</a:t>
            </a:r>
            <a:r>
              <a:rPr lang="en-US" i="1" dirty="0" smtClean="0"/>
              <a:t>at most </a:t>
            </a:r>
            <a:r>
              <a:rPr lang="en-US" dirty="0" smtClean="0"/>
              <a:t>just one method from repository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84430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equivalence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UpdateStudents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IStudentRepository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repo,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name)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student.Name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name;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repo.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UpdateStudent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(student);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dirty="0" smtClean="0">
                <a:solidFill>
                  <a:srgbClr val="9F9F8F"/>
                </a:solidFill>
              </a:rPr>
              <a:t>/</a:t>
            </a:r>
            <a:r>
              <a:rPr lang="en-US" dirty="0" smtClean="0">
                <a:solidFill>
                  <a:srgbClr val="9F9F8F"/>
                </a:solidFill>
              </a:rPr>
              <a:t>/ So you want to test the above method, but you need to implement</a:t>
            </a:r>
          </a:p>
          <a:p>
            <a:r>
              <a:rPr lang="en-US" dirty="0" smtClean="0">
                <a:solidFill>
                  <a:srgbClr val="9F9F8F"/>
                </a:solidFill>
              </a:rPr>
              <a:t>// *EVERYTHING* in repository to make it work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6391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equivalence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UpdateStudents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name, 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Student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&gt; updater)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student.Name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name;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5AA314"/>
                </a:solidFill>
                <a:latin typeface="Menlo-Regular" charset="0"/>
              </a:rPr>
              <a:t>updater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(student);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9F9F8F"/>
                </a:solidFill>
              </a:rPr>
              <a:t>/</a:t>
            </a:r>
            <a:r>
              <a:rPr lang="en-US" dirty="0">
                <a:solidFill>
                  <a:srgbClr val="9F9F8F"/>
                </a:solidFill>
              </a:rPr>
              <a:t>/ So you want to test the above </a:t>
            </a:r>
            <a:r>
              <a:rPr lang="en-US" dirty="0" smtClean="0">
                <a:solidFill>
                  <a:srgbClr val="9F9F8F"/>
                </a:solidFill>
              </a:rPr>
              <a:t>method...</a:t>
            </a:r>
          </a:p>
          <a:p>
            <a:endParaRPr lang="en-US" dirty="0">
              <a:solidFill>
                <a:srgbClr val="9F9F8F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TestUpdateStudents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...</a:t>
            </a:r>
            <a:r>
              <a:rPr lang="mr-IN" dirty="0" err="1">
                <a:solidFill>
                  <a:srgbClr val="5AA314"/>
                </a:solidFill>
                <a:latin typeface="Menlo-Regular" charset="0"/>
              </a:rPr>
              <a:t>UpdateStudents</a:t>
            </a:r>
            <a:r>
              <a:rPr lang="mr-IN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mr-IN" dirty="0" err="1">
                <a:solidFill>
                  <a:srgbClr val="EC4307"/>
                </a:solidFill>
                <a:latin typeface="Menlo-Regular" charset="0"/>
              </a:rPr>
              <a:t>John</a:t>
            </a:r>
            <a:r>
              <a:rPr lang="mr-IN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mr-IN" dirty="0">
                <a:solidFill>
                  <a:srgbClr val="000000"/>
                </a:solidFill>
                <a:latin typeface="Menlo-Regular" charset="0"/>
              </a:rPr>
              <a:t>, _ </a:t>
            </a:r>
            <a:r>
              <a:rPr lang="mr-IN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mr-IN" dirty="0">
                <a:solidFill>
                  <a:srgbClr val="000000"/>
                </a:solidFill>
                <a:latin typeface="Menlo-Regular" charset="0"/>
              </a:rPr>
              <a:t> { })</a:t>
            </a: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32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typical action method should look like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HttpPost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&gt;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CreateToDoItem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FromBody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]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NewToDoItemDTO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model)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item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ToDoItem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Title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model.title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};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context.ToDos.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Add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(item);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context.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SaveChangesAsync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5AA314"/>
                </a:solidFill>
                <a:latin typeface="Menlo-Regular" charset="0"/>
              </a:rPr>
              <a:t>Ok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item.Id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0116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 logic into service method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 smtClean="0">
                <a:solidFill>
                  <a:srgbClr val="F4005F"/>
                </a:solidFill>
                <a:latin typeface="Menlo-Regular" charset="0"/>
              </a:rPr>
              <a:t>async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 smtClean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dirty="0" err="1" smtClean="0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&gt;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CreateToDoItem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i="1" dirty="0" err="1" smtClean="0">
                <a:solidFill>
                  <a:srgbClr val="27BADD"/>
                </a:solidFill>
                <a:latin typeface="Menlo-Italic" charset="0"/>
              </a:rPr>
              <a:t>ApplicationDbContext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context,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NewToDoItemDTO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dto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item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ToDoItem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{</a:t>
            </a: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dirty="0" err="1">
                <a:solidFill>
                  <a:srgbClr val="000000"/>
                </a:solidFill>
                <a:latin typeface="Menlo-Regular" charset="0"/>
              </a:rPr>
              <a:t>Title</a:t>
            </a:r>
            <a:r>
              <a:rPr lang="mr-I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mr-I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Menlo-Regular" charset="0"/>
              </a:rPr>
              <a:t>dto.title</a:t>
            </a:r>
            <a:endParaRPr lang="mr-I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};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context.ToDos.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Add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(item);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context.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SaveChangesAsync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item.Id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867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controller</a:t>
            </a:r>
            <a:r>
              <a:rPr lang="mr-IN" dirty="0" smtClean="0"/>
              <a:t>…</a:t>
            </a:r>
            <a:r>
              <a:rPr lang="en-US" dirty="0" smtClean="0"/>
              <a:t>typical DI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HttpPost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&gt;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CreateToDoItem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  [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FromBody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]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NewToDoItemDTO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model,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   [</a:t>
            </a:r>
            <a:r>
              <a:rPr lang="en-US" i="1" dirty="0" err="1" smtClean="0">
                <a:solidFill>
                  <a:srgbClr val="27BADD"/>
                </a:solidFill>
                <a:latin typeface="Menlo-Italic" charset="0"/>
              </a:rPr>
              <a:t>FromService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]</a:t>
            </a:r>
            <a:r>
              <a:rPr lang="en-US" i="1" dirty="0" err="1" smtClean="0">
                <a:solidFill>
                  <a:srgbClr val="27BADD"/>
                </a:solidFill>
                <a:latin typeface="Menlo-Italic" charset="0"/>
              </a:rPr>
              <a:t>ITodoService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service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dirty="0" smtClean="0">
                <a:solidFill>
                  <a:srgbClr val="F4005F"/>
                </a:solidFill>
                <a:latin typeface="Menlo-Regular" charset="0"/>
              </a:rPr>
              <a:t>	return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5AA314"/>
                </a:solidFill>
                <a:latin typeface="Menlo-Regular" charset="0"/>
              </a:rPr>
              <a:t>Ok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F92672"/>
                </a:solidFill>
              </a:rPr>
              <a:t>await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service.</a:t>
            </a:r>
            <a:r>
              <a:rPr lang="en-US" dirty="0" err="1" smtClean="0">
                <a:solidFill>
                  <a:srgbClr val="6AAF19"/>
                </a:solidFill>
              </a:rPr>
              <a:t>SaveChangesAsync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(context, model));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625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controller</a:t>
            </a:r>
            <a:r>
              <a:rPr lang="mr-IN" dirty="0" smtClean="0"/>
              <a:t>…</a:t>
            </a:r>
            <a:r>
              <a:rPr lang="en-US" dirty="0" smtClean="0"/>
              <a:t>typical functional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HttpPost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&gt;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CreateToDoItem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  [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FromBody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]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NewToDoItemDTO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model)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dirty="0" smtClean="0">
                <a:solidFill>
                  <a:srgbClr val="F4005F"/>
                </a:solidFill>
                <a:latin typeface="Menlo-Regular" charset="0"/>
              </a:rPr>
              <a:t>	</a:t>
            </a:r>
            <a:r>
              <a:rPr lang="en-US" dirty="0">
                <a:solidFill>
                  <a:srgbClr val="F92672"/>
                </a:solidFill>
              </a:rPr>
              <a:t> return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6AAF19"/>
                </a:solidFill>
              </a:rPr>
              <a:t>Ok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F92672"/>
                </a:solidFill>
              </a:rPr>
              <a:t>await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ToDoItemService.</a:t>
            </a:r>
            <a:r>
              <a:rPr lang="en-US" dirty="0" err="1" smtClean="0">
                <a:solidFill>
                  <a:srgbClr val="6AAF19"/>
                </a:solidFill>
              </a:rPr>
              <a:t>CreateToDoItem</a:t>
            </a:r>
            <a:r>
              <a:rPr lang="en-US" dirty="0" smtClean="0">
                <a:solidFill>
                  <a:srgbClr val="000000"/>
                </a:solidFill>
              </a:rPr>
              <a:t>(context</a:t>
            </a:r>
            <a:r>
              <a:rPr lang="en-US" dirty="0">
                <a:solidFill>
                  <a:srgbClr val="000000"/>
                </a:solidFill>
              </a:rPr>
              <a:t>, model));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8259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controller</a:t>
            </a:r>
            <a:r>
              <a:rPr lang="mr-IN" dirty="0" smtClean="0"/>
              <a:t>…</a:t>
            </a:r>
            <a:r>
              <a:rPr lang="en-US" dirty="0" smtClean="0"/>
              <a:t>typical functional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HttpPost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&gt;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CreateToDoItem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  [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FromBody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]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NewToDoItemDTO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model)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dirty="0" smtClean="0">
                <a:solidFill>
                  <a:srgbClr val="F4005F"/>
                </a:solidFill>
                <a:latin typeface="Menlo-Regular" charset="0"/>
              </a:rPr>
              <a:t>	</a:t>
            </a:r>
            <a:r>
              <a:rPr lang="en-US" dirty="0">
                <a:solidFill>
                  <a:srgbClr val="F92672"/>
                </a:solidFill>
              </a:rPr>
              <a:t> return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6AAF19"/>
                </a:solidFill>
              </a:rPr>
              <a:t>Ok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F92672"/>
                </a:solidFill>
              </a:rPr>
              <a:t>await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context.</a:t>
            </a:r>
            <a:r>
              <a:rPr lang="en-US" dirty="0" err="1" smtClean="0">
                <a:solidFill>
                  <a:srgbClr val="6AAF19"/>
                </a:solidFill>
              </a:rPr>
              <a:t>CreateToDoItem</a:t>
            </a:r>
            <a:r>
              <a:rPr lang="en-US" dirty="0" smtClean="0">
                <a:solidFill>
                  <a:srgbClr val="000000"/>
                </a:solidFill>
              </a:rPr>
              <a:t>(model</a:t>
            </a:r>
            <a:r>
              <a:rPr lang="en-US" dirty="0">
                <a:solidFill>
                  <a:srgbClr val="000000"/>
                </a:solidFill>
              </a:rPr>
              <a:t>));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F92672"/>
                </a:solidFill>
              </a:rPr>
              <a:t>public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F92672"/>
                </a:solidFill>
              </a:rPr>
              <a:t>static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F92672"/>
                </a:solidFill>
              </a:rPr>
              <a:t>async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i="1" dirty="0" smtClean="0">
                <a:solidFill>
                  <a:srgbClr val="28C6E4"/>
                </a:solidFill>
              </a:rPr>
              <a:t>Task</a:t>
            </a:r>
            <a:r>
              <a:rPr lang="en-US" dirty="0" smtClean="0">
                <a:solidFill>
                  <a:srgbClr val="000000"/>
                </a:solidFill>
              </a:rPr>
              <a:t>&lt;</a:t>
            </a:r>
            <a:r>
              <a:rPr lang="en-US" dirty="0" err="1" smtClean="0">
                <a:solidFill>
                  <a:srgbClr val="F92672"/>
                </a:solidFill>
              </a:rPr>
              <a:t>int</a:t>
            </a:r>
            <a:r>
              <a:rPr lang="en-US" dirty="0" smtClean="0">
                <a:solidFill>
                  <a:srgbClr val="000000"/>
                </a:solidFill>
              </a:rPr>
              <a:t>&gt; </a:t>
            </a:r>
            <a:r>
              <a:rPr lang="en-US" dirty="0" err="1">
                <a:solidFill>
                  <a:srgbClr val="6AAF19"/>
                </a:solidFill>
              </a:rPr>
              <a:t>CreateToDoItem</a:t>
            </a:r>
            <a:r>
              <a:rPr lang="en-US" dirty="0">
                <a:solidFill>
                  <a:srgbClr val="000000"/>
                </a:solidFill>
              </a:rPr>
              <a:t>(</a:t>
            </a:r>
          </a:p>
          <a:p>
            <a:r>
              <a:rPr lang="en-US" dirty="0">
                <a:solidFill>
                  <a:srgbClr val="F92672"/>
                </a:solidFill>
              </a:rPr>
              <a:t>this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28C6E4"/>
                </a:solidFill>
              </a:rPr>
              <a:t>ApplicationDbContext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context...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122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functional?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3920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controller</a:t>
            </a:r>
            <a:r>
              <a:rPr lang="mr-IN" dirty="0" smtClean="0"/>
              <a:t>…</a:t>
            </a:r>
            <a:r>
              <a:rPr lang="en-US" dirty="0" smtClean="0"/>
              <a:t>typical functional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HttpPost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&gt;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CreateToDoItem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FromBody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]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NewToDoItemDTO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model)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	=&gt;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6AAF19"/>
                </a:solidFill>
              </a:rPr>
              <a:t>Ok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F92672"/>
                </a:solidFill>
              </a:rPr>
              <a:t>await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context.</a:t>
            </a:r>
            <a:r>
              <a:rPr lang="en-US" dirty="0" err="1" smtClean="0">
                <a:solidFill>
                  <a:srgbClr val="6AAF19"/>
                </a:solidFill>
              </a:rPr>
              <a:t>CreateToDoItem</a:t>
            </a:r>
            <a:r>
              <a:rPr lang="en-US" dirty="0" smtClean="0">
                <a:solidFill>
                  <a:srgbClr val="000000"/>
                </a:solidFill>
              </a:rPr>
              <a:t>(model</a:t>
            </a:r>
            <a:r>
              <a:rPr lang="en-US" dirty="0">
                <a:solidFill>
                  <a:srgbClr val="000000"/>
                </a:solidFill>
              </a:rPr>
              <a:t>));</a:t>
            </a:r>
          </a:p>
          <a:p>
            <a:endParaRPr lang="en-US" dirty="0" smtClean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438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Lift result to accommodate errors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 smtClean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dirty="0" err="1" smtClean="0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&gt;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CreateToDoItem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ApplicationDbContext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context,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NewToDoItemDTO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dto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context.ToDos.</a:t>
            </a:r>
            <a:r>
              <a:rPr lang="en-US" dirty="0" err="1" smtClean="0">
                <a:solidFill>
                  <a:srgbClr val="5AA314"/>
                </a:solidFill>
                <a:latin typeface="Menlo-Regular" charset="0"/>
              </a:rPr>
              <a:t>AnyAsync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(x </a:t>
            </a:r>
            <a:r>
              <a:rPr lang="en-US" dirty="0" smtClean="0">
                <a:solidFill>
                  <a:srgbClr val="F4005F"/>
                </a:solidFill>
                <a:latin typeface="Menlo-Regular" charset="0"/>
              </a:rPr>
              <a:t>=&gt; 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x.Title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dto.title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))</a:t>
            </a: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dirty="0" err="1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mr-I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???</a:t>
            </a:r>
            <a:r>
              <a:rPr lang="mr-IN" dirty="0" smtClean="0">
                <a:solidFill>
                  <a:srgbClr val="000000"/>
                </a:solidFill>
                <a:latin typeface="Menlo-Regular" charset="0"/>
              </a:rPr>
              <a:t>;</a:t>
            </a:r>
            <a:endParaRPr lang="mr-I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    </a:t>
            </a:r>
            <a:endParaRPr lang="mr-IN" dirty="0">
              <a:solidFill>
                <a:schemeClr val="bg2"/>
              </a:solidFill>
              <a:latin typeface="Menlo-Regular" charset="0"/>
            </a:endParaRPr>
          </a:p>
          <a:p>
            <a:r>
              <a:rPr lang="en-US" dirty="0">
                <a:solidFill>
                  <a:schemeClr val="bg2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chemeClr val="bg2"/>
                </a:solidFill>
                <a:latin typeface="Menlo-Regular" charset="0"/>
              </a:rPr>
              <a:t>var</a:t>
            </a:r>
            <a:r>
              <a:rPr lang="en-US" dirty="0">
                <a:solidFill>
                  <a:schemeClr val="bg2"/>
                </a:solidFill>
                <a:latin typeface="Menlo-Regular" charset="0"/>
              </a:rPr>
              <a:t> item = new </a:t>
            </a:r>
            <a:r>
              <a:rPr lang="en-US" i="1" dirty="0" err="1">
                <a:solidFill>
                  <a:schemeClr val="bg2"/>
                </a:solidFill>
                <a:latin typeface="Menlo-Italic" charset="0"/>
              </a:rPr>
              <a:t>ToDoItem</a:t>
            </a:r>
            <a:endParaRPr lang="en-US" dirty="0">
              <a:solidFill>
                <a:schemeClr val="bg2"/>
              </a:solidFill>
              <a:latin typeface="Menlo-Regular" charset="0"/>
            </a:endParaRPr>
          </a:p>
          <a:p>
            <a:r>
              <a:rPr lang="mr-IN" dirty="0">
                <a:solidFill>
                  <a:schemeClr val="bg2"/>
                </a:solidFill>
                <a:latin typeface="Menlo-Regular" charset="0"/>
              </a:rPr>
              <a:t>    {</a:t>
            </a:r>
          </a:p>
          <a:p>
            <a:r>
              <a:rPr lang="mr-IN" dirty="0">
                <a:solidFill>
                  <a:schemeClr val="bg2"/>
                </a:solidFill>
                <a:latin typeface="Menlo-Regular" charset="0"/>
              </a:rPr>
              <a:t>        </a:t>
            </a:r>
            <a:r>
              <a:rPr lang="mr-IN" dirty="0" err="1">
                <a:solidFill>
                  <a:schemeClr val="bg2"/>
                </a:solidFill>
                <a:latin typeface="Menlo-Regular" charset="0"/>
              </a:rPr>
              <a:t>Title</a:t>
            </a:r>
            <a:r>
              <a:rPr lang="mr-IN" dirty="0">
                <a:solidFill>
                  <a:schemeClr val="bg2"/>
                </a:solidFill>
                <a:latin typeface="Menlo-Regular" charset="0"/>
              </a:rPr>
              <a:t> = </a:t>
            </a:r>
            <a:r>
              <a:rPr lang="mr-IN" dirty="0" err="1">
                <a:solidFill>
                  <a:schemeClr val="bg2"/>
                </a:solidFill>
                <a:latin typeface="Menlo-Regular" charset="0"/>
              </a:rPr>
              <a:t>dto.title</a:t>
            </a:r>
            <a:endParaRPr lang="mr-IN" dirty="0">
              <a:solidFill>
                <a:schemeClr val="bg2"/>
              </a:solidFill>
              <a:latin typeface="Menlo-Regular" charset="0"/>
            </a:endParaRPr>
          </a:p>
          <a:p>
            <a:r>
              <a:rPr lang="mr-IN" dirty="0">
                <a:solidFill>
                  <a:schemeClr val="bg2"/>
                </a:solidFill>
                <a:latin typeface="Menlo-Regular" charset="0"/>
              </a:rPr>
              <a:t>    };</a:t>
            </a:r>
          </a:p>
          <a:p>
            <a:r>
              <a:rPr lang="en-US" dirty="0">
                <a:solidFill>
                  <a:schemeClr val="bg2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chemeClr val="bg2"/>
                </a:solidFill>
                <a:latin typeface="Menlo-Regular" charset="0"/>
              </a:rPr>
              <a:t>context.ToDos.Add</a:t>
            </a:r>
            <a:r>
              <a:rPr lang="en-US" dirty="0">
                <a:solidFill>
                  <a:schemeClr val="bg2"/>
                </a:solidFill>
                <a:latin typeface="Menlo-Regular" charset="0"/>
              </a:rPr>
              <a:t>(item);</a:t>
            </a:r>
          </a:p>
          <a:p>
            <a:r>
              <a:rPr lang="en-US" dirty="0">
                <a:solidFill>
                  <a:schemeClr val="bg2"/>
                </a:solidFill>
                <a:latin typeface="Menlo-Regular" charset="0"/>
              </a:rPr>
              <a:t>    await </a:t>
            </a:r>
            <a:r>
              <a:rPr lang="en-US" dirty="0" err="1">
                <a:solidFill>
                  <a:schemeClr val="bg2"/>
                </a:solidFill>
                <a:latin typeface="Menlo-Regular" charset="0"/>
              </a:rPr>
              <a:t>context.SaveChangesAsync</a:t>
            </a:r>
            <a:r>
              <a:rPr lang="en-US" dirty="0">
                <a:solidFill>
                  <a:schemeClr val="bg2"/>
                </a:solidFill>
                <a:latin typeface="Menlo-Regular" charset="0"/>
              </a:rPr>
              <a:t>();</a:t>
            </a:r>
          </a:p>
          <a:p>
            <a:endParaRPr lang="en-US" dirty="0">
              <a:solidFill>
                <a:schemeClr val="bg2"/>
              </a:solidFill>
              <a:latin typeface="Menlo-Regular" charset="0"/>
            </a:endParaRPr>
          </a:p>
          <a:p>
            <a:r>
              <a:rPr lang="en-US" dirty="0">
                <a:solidFill>
                  <a:schemeClr val="bg2"/>
                </a:solidFill>
                <a:latin typeface="Menlo-Regular" charset="0"/>
              </a:rPr>
              <a:t>    return </a:t>
            </a:r>
            <a:r>
              <a:rPr lang="en-US" dirty="0" err="1">
                <a:solidFill>
                  <a:schemeClr val="bg2"/>
                </a:solidFill>
                <a:latin typeface="Menlo-Regular" charset="0"/>
              </a:rPr>
              <a:t>item.Id</a:t>
            </a:r>
            <a:r>
              <a:rPr lang="en-US" dirty="0">
                <a:solidFill>
                  <a:schemeClr val="bg2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chemeClr val="bg2"/>
                </a:solidFill>
                <a:latin typeface="Menlo-Regular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958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Lifted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5"/>
            <a:ext cx="11655078" cy="1270861"/>
          </a:xfrm>
        </p:spPr>
        <p:txBody>
          <a:bodyPr/>
          <a:lstStyle/>
          <a:p>
            <a:r>
              <a:rPr lang="en-US" dirty="0" smtClean="0"/>
              <a:t>Common in functional languages</a:t>
            </a:r>
          </a:p>
          <a:p>
            <a:r>
              <a:rPr lang="en-US" dirty="0" smtClean="0"/>
              <a:t>They exist in C# too: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Task&lt;T&gt;</a:t>
            </a:r>
            <a:r>
              <a:rPr lang="en-US" dirty="0" smtClean="0"/>
              <a:t>,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IEnumerable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&lt;T&gt;, T?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6623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 result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92672"/>
                </a:solidFill>
              </a:rPr>
              <a:t>public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F92672"/>
                </a:solidFill>
              </a:rPr>
              <a:t>static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F92672"/>
                </a:solidFill>
              </a:rPr>
              <a:t>async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i="1" dirty="0">
                <a:solidFill>
                  <a:srgbClr val="28C6E4"/>
                </a:solidFill>
              </a:rPr>
              <a:t>Task</a:t>
            </a:r>
            <a:r>
              <a:rPr lang="en-US" dirty="0">
                <a:solidFill>
                  <a:srgbClr val="000000"/>
                </a:solidFill>
              </a:rPr>
              <a:t>&lt;</a:t>
            </a:r>
            <a:r>
              <a:rPr lang="en-US" i="1" dirty="0">
                <a:solidFill>
                  <a:srgbClr val="28C6E4"/>
                </a:solidFill>
              </a:rPr>
              <a:t>Result</a:t>
            </a:r>
            <a:r>
              <a:rPr lang="en-US" dirty="0">
                <a:solidFill>
                  <a:srgbClr val="000000"/>
                </a:solidFill>
              </a:rPr>
              <a:t>&lt;</a:t>
            </a:r>
            <a:r>
              <a:rPr lang="en-US" dirty="0" err="1">
                <a:solidFill>
                  <a:srgbClr val="F92672"/>
                </a:solidFill>
              </a:rPr>
              <a:t>int</a:t>
            </a:r>
            <a:r>
              <a:rPr lang="en-US" dirty="0">
                <a:solidFill>
                  <a:srgbClr val="000000"/>
                </a:solidFill>
              </a:rPr>
              <a:t>&gt;&gt; </a:t>
            </a:r>
            <a:r>
              <a:rPr lang="en-US" dirty="0" err="1">
                <a:solidFill>
                  <a:srgbClr val="6AAF19"/>
                </a:solidFill>
              </a:rPr>
              <a:t>CreateToDoItem</a:t>
            </a:r>
            <a:r>
              <a:rPr lang="en-US" dirty="0" smtClean="0">
                <a:solidFill>
                  <a:srgbClr val="000000"/>
                </a:solidFill>
              </a:rPr>
              <a:t>(...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>
                <a:solidFill>
                  <a:srgbClr val="F92672"/>
                </a:solidFill>
              </a:rPr>
              <a:t>public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F92672"/>
                </a:solidFill>
              </a:rPr>
              <a:t>class</a:t>
            </a:r>
            <a:r>
              <a:rPr lang="en-US" dirty="0">
                <a:solidFill>
                  <a:srgbClr val="000000"/>
                </a:solidFill>
              </a:rPr>
              <a:t> Result&lt;T&gt;</a:t>
            </a:r>
          </a:p>
          <a:p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r>
              <a:rPr lang="en-US" dirty="0" smtClean="0">
                <a:solidFill>
                  <a:srgbClr val="F92672"/>
                </a:solidFill>
              </a:rPr>
              <a:t>  public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i="1" dirty="0">
                <a:solidFill>
                  <a:srgbClr val="28C6E4"/>
                </a:solidFill>
              </a:rPr>
              <a:t>T</a:t>
            </a:r>
            <a:r>
              <a:rPr lang="en-US" dirty="0">
                <a:solidFill>
                  <a:srgbClr val="000000"/>
                </a:solidFill>
              </a:rPr>
              <a:t> Value { </a:t>
            </a:r>
            <a:r>
              <a:rPr lang="en-US" dirty="0">
                <a:solidFill>
                  <a:srgbClr val="F92672"/>
                </a:solidFill>
              </a:rPr>
              <a:t>get</a:t>
            </a:r>
            <a:r>
              <a:rPr lang="en-US" dirty="0">
                <a:solidFill>
                  <a:srgbClr val="000000"/>
                </a:solidFill>
              </a:rPr>
              <a:t>; </a:t>
            </a:r>
            <a:r>
              <a:rPr lang="en-US" dirty="0">
                <a:solidFill>
                  <a:srgbClr val="F92672"/>
                </a:solidFill>
              </a:rPr>
              <a:t>set</a:t>
            </a:r>
            <a:r>
              <a:rPr lang="en-US" dirty="0">
                <a:solidFill>
                  <a:srgbClr val="000000"/>
                </a:solidFill>
              </a:rPr>
              <a:t>; }</a:t>
            </a:r>
          </a:p>
          <a:p>
            <a:r>
              <a:rPr lang="en-US" dirty="0" smtClean="0">
                <a:solidFill>
                  <a:srgbClr val="F92672"/>
                </a:solidFill>
              </a:rPr>
              <a:t>  public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F92672"/>
                </a:solidFill>
              </a:rPr>
              <a:t>string</a:t>
            </a:r>
            <a:r>
              <a:rPr lang="en-US" dirty="0">
                <a:solidFill>
                  <a:srgbClr val="000000"/>
                </a:solidFill>
              </a:rPr>
              <a:t> Error { </a:t>
            </a:r>
            <a:r>
              <a:rPr lang="en-US" dirty="0">
                <a:solidFill>
                  <a:srgbClr val="F92672"/>
                </a:solidFill>
              </a:rPr>
              <a:t>get</a:t>
            </a:r>
            <a:r>
              <a:rPr lang="en-US" dirty="0">
                <a:solidFill>
                  <a:srgbClr val="000000"/>
                </a:solidFill>
              </a:rPr>
              <a:t>; </a:t>
            </a:r>
            <a:r>
              <a:rPr lang="en-US" dirty="0">
                <a:solidFill>
                  <a:srgbClr val="F92672"/>
                </a:solidFill>
              </a:rPr>
              <a:t>private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F92672"/>
                </a:solidFill>
              </a:rPr>
              <a:t>set</a:t>
            </a:r>
            <a:r>
              <a:rPr lang="en-US" dirty="0">
                <a:solidFill>
                  <a:srgbClr val="000000"/>
                </a:solidFill>
              </a:rPr>
              <a:t>; 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8692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Sorcery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&gt;&gt;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CreateToDoItem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ApplicationDbContext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context,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NewToDoItemDTO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dto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context.ToDos.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AnyAsync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(x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x.Title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dto.title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EC4307"/>
                </a:solidFill>
                <a:latin typeface="Menlo-Regular" charset="0"/>
              </a:rPr>
              <a:t>"Cannot use duplicate titles"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chemeClr val="bg2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chemeClr val="bg2"/>
                </a:solidFill>
                <a:latin typeface="Menlo-Regular" charset="0"/>
              </a:rPr>
              <a:t>var</a:t>
            </a:r>
            <a:r>
              <a:rPr lang="en-US" dirty="0">
                <a:solidFill>
                  <a:schemeClr val="bg2"/>
                </a:solidFill>
                <a:latin typeface="Menlo-Regular" charset="0"/>
              </a:rPr>
              <a:t> item = new </a:t>
            </a:r>
            <a:r>
              <a:rPr lang="en-US" i="1" dirty="0" err="1">
                <a:solidFill>
                  <a:schemeClr val="bg2"/>
                </a:solidFill>
                <a:latin typeface="Menlo-Italic" charset="0"/>
              </a:rPr>
              <a:t>ToDoItem</a:t>
            </a:r>
            <a:endParaRPr lang="en-US" dirty="0">
              <a:solidFill>
                <a:schemeClr val="bg2"/>
              </a:solidFill>
              <a:latin typeface="Menlo-Regular" charset="0"/>
            </a:endParaRPr>
          </a:p>
          <a:p>
            <a:r>
              <a:rPr lang="mr-IN" dirty="0">
                <a:solidFill>
                  <a:schemeClr val="bg2"/>
                </a:solidFill>
                <a:latin typeface="Menlo-Regular" charset="0"/>
              </a:rPr>
              <a:t>    {</a:t>
            </a:r>
          </a:p>
          <a:p>
            <a:r>
              <a:rPr lang="mr-IN" dirty="0">
                <a:solidFill>
                  <a:schemeClr val="bg2"/>
                </a:solidFill>
                <a:latin typeface="Menlo-Regular" charset="0"/>
              </a:rPr>
              <a:t>        </a:t>
            </a:r>
            <a:r>
              <a:rPr lang="mr-IN" dirty="0" err="1">
                <a:solidFill>
                  <a:schemeClr val="bg2"/>
                </a:solidFill>
                <a:latin typeface="Menlo-Regular" charset="0"/>
              </a:rPr>
              <a:t>Title</a:t>
            </a:r>
            <a:r>
              <a:rPr lang="mr-IN" dirty="0">
                <a:solidFill>
                  <a:schemeClr val="bg2"/>
                </a:solidFill>
                <a:latin typeface="Menlo-Regular" charset="0"/>
              </a:rPr>
              <a:t> = </a:t>
            </a:r>
            <a:r>
              <a:rPr lang="mr-IN" dirty="0" err="1">
                <a:solidFill>
                  <a:schemeClr val="bg2"/>
                </a:solidFill>
                <a:latin typeface="Menlo-Regular" charset="0"/>
              </a:rPr>
              <a:t>dto.title</a:t>
            </a:r>
            <a:endParaRPr lang="mr-IN" dirty="0">
              <a:solidFill>
                <a:schemeClr val="bg2"/>
              </a:solidFill>
              <a:latin typeface="Menlo-Regular" charset="0"/>
            </a:endParaRPr>
          </a:p>
          <a:p>
            <a:r>
              <a:rPr lang="mr-IN" dirty="0">
                <a:solidFill>
                  <a:schemeClr val="bg2"/>
                </a:solidFill>
                <a:latin typeface="Menlo-Regular" charset="0"/>
              </a:rPr>
              <a:t>    };</a:t>
            </a:r>
          </a:p>
          <a:p>
            <a:r>
              <a:rPr lang="en-US" dirty="0">
                <a:solidFill>
                  <a:schemeClr val="bg2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chemeClr val="bg2"/>
                </a:solidFill>
                <a:latin typeface="Menlo-Regular" charset="0"/>
              </a:rPr>
              <a:t>context.ToDos.Add</a:t>
            </a:r>
            <a:r>
              <a:rPr lang="en-US" dirty="0">
                <a:solidFill>
                  <a:schemeClr val="bg2"/>
                </a:solidFill>
                <a:latin typeface="Menlo-Regular" charset="0"/>
              </a:rPr>
              <a:t>(item);</a:t>
            </a:r>
          </a:p>
          <a:p>
            <a:r>
              <a:rPr lang="en-US" dirty="0">
                <a:solidFill>
                  <a:schemeClr val="bg2"/>
                </a:solidFill>
                <a:latin typeface="Menlo-Regular" charset="0"/>
              </a:rPr>
              <a:t>    await </a:t>
            </a:r>
            <a:r>
              <a:rPr lang="en-US" dirty="0" err="1">
                <a:solidFill>
                  <a:schemeClr val="bg2"/>
                </a:solidFill>
                <a:latin typeface="Menlo-Regular" charset="0"/>
              </a:rPr>
              <a:t>context.SaveChangesAsync</a:t>
            </a:r>
            <a:r>
              <a:rPr lang="en-US" dirty="0">
                <a:solidFill>
                  <a:schemeClr val="bg2"/>
                </a:solidFill>
                <a:latin typeface="Menlo-Regular" charset="0"/>
              </a:rPr>
              <a:t>();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item.Id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735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operators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Result&lt;T&gt;</a:t>
            </a:r>
          </a:p>
          <a:p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i="1" dirty="0">
                <a:solidFill>
                  <a:srgbClr val="27BADD"/>
                </a:solidFill>
                <a:latin typeface="Menlo-Italic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Value {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Error {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i="1" dirty="0" err="1">
                <a:solidFill>
                  <a:srgbClr val="27BADD"/>
                </a:solidFill>
                <a:latin typeface="Menlo-Italic" charset="0"/>
              </a:rPr>
              <a:t>CommonErrors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enlo-Regular" charset="0"/>
              </a:rPr>
              <a:t>CommonError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{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endParaRPr lang="en-US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enlo-Regular" charset="0"/>
              </a:rPr>
              <a:t>IsError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Error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!=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9D65FF"/>
                </a:solidFill>
                <a:latin typeface="Menlo-Regular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||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enlo-Regular" charset="0"/>
              </a:rPr>
              <a:t>CommonError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!=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enlo-Regular" charset="0"/>
              </a:rPr>
              <a:t>CommonErrors.NoError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implicit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operator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i="1" dirty="0">
                <a:solidFill>
                  <a:srgbClr val="27BADD"/>
                </a:solidFill>
                <a:latin typeface="Menlo-Italic" charset="0"/>
              </a:rPr>
              <a:t>Result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1400" i="1" dirty="0">
                <a:solidFill>
                  <a:srgbClr val="27BADD"/>
                </a:solidFill>
                <a:latin typeface="Menlo-Italic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&gt;(</a:t>
            </a:r>
            <a:r>
              <a:rPr lang="en-US" sz="1400" i="1" dirty="0">
                <a:solidFill>
                  <a:srgbClr val="27BADD"/>
                </a:solidFill>
                <a:latin typeface="Menlo-Italic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result)</a:t>
            </a:r>
          </a:p>
          <a:p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14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400" dirty="0" err="1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400" i="1" dirty="0" err="1">
                <a:solidFill>
                  <a:srgbClr val="27BADD"/>
                </a:solidFill>
                <a:latin typeface="Menlo-Italic" charset="0"/>
              </a:rPr>
              <a:t>Result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mr-IN" sz="1400" i="1" dirty="0" err="1">
                <a:solidFill>
                  <a:srgbClr val="27BADD"/>
                </a:solidFill>
                <a:latin typeface="Menlo-Italic" charset="0"/>
              </a:rPr>
              <a:t>T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&gt; { </a:t>
            </a:r>
            <a:r>
              <a:rPr lang="mr-IN" sz="1400" dirty="0" err="1">
                <a:solidFill>
                  <a:srgbClr val="000000"/>
                </a:solidFill>
                <a:latin typeface="Menlo-Regular" charset="0"/>
              </a:rPr>
              <a:t>Value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4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400" dirty="0" err="1">
                <a:solidFill>
                  <a:srgbClr val="000000"/>
                </a:solidFill>
                <a:latin typeface="Menlo-Regular" charset="0"/>
              </a:rPr>
              <a:t>result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};</a:t>
            </a:r>
          </a:p>
          <a:p>
            <a:endParaRPr lang="mr-I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implicit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operator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i="1" dirty="0">
                <a:solidFill>
                  <a:srgbClr val="27BADD"/>
                </a:solidFill>
                <a:latin typeface="Menlo-Italic" charset="0"/>
              </a:rPr>
              <a:t>Result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1400" i="1" dirty="0">
                <a:solidFill>
                  <a:srgbClr val="27BADD"/>
                </a:solidFill>
                <a:latin typeface="Menlo-Italic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&gt;(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error)</a:t>
            </a:r>
          </a:p>
          <a:p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14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400" dirty="0" err="1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400" i="1" dirty="0" err="1">
                <a:solidFill>
                  <a:srgbClr val="27BADD"/>
                </a:solidFill>
                <a:latin typeface="Menlo-Italic" charset="0"/>
              </a:rPr>
              <a:t>Result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mr-IN" sz="1400" i="1" dirty="0" err="1">
                <a:solidFill>
                  <a:srgbClr val="27BADD"/>
                </a:solidFill>
                <a:latin typeface="Menlo-Italic" charset="0"/>
              </a:rPr>
              <a:t>T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&gt; { </a:t>
            </a:r>
            <a:r>
              <a:rPr lang="mr-IN" sz="1400" dirty="0" err="1">
                <a:solidFill>
                  <a:srgbClr val="000000"/>
                </a:solidFill>
                <a:latin typeface="Menlo-Regular" charset="0"/>
              </a:rPr>
              <a:t>Error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4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400" dirty="0" err="1">
                <a:solidFill>
                  <a:srgbClr val="000000"/>
                </a:solidFill>
                <a:latin typeface="Menlo-Regular" charset="0"/>
              </a:rPr>
              <a:t>error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};</a:t>
            </a:r>
          </a:p>
          <a:p>
            <a:endParaRPr lang="mr-I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implicit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operator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i="1" dirty="0">
                <a:solidFill>
                  <a:srgbClr val="27BADD"/>
                </a:solidFill>
                <a:latin typeface="Menlo-Italic" charset="0"/>
              </a:rPr>
              <a:t>Result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1400" i="1" dirty="0">
                <a:solidFill>
                  <a:srgbClr val="27BADD"/>
                </a:solidFill>
                <a:latin typeface="Menlo-Italic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&gt;(</a:t>
            </a:r>
            <a:r>
              <a:rPr lang="en-US" sz="1400" i="1" dirty="0" err="1">
                <a:solidFill>
                  <a:srgbClr val="27BADD"/>
                </a:solidFill>
                <a:latin typeface="Menlo-Italic" charset="0"/>
              </a:rPr>
              <a:t>CommonErrors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error)</a:t>
            </a:r>
          </a:p>
          <a:p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mr-IN" sz="14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400" dirty="0" err="1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400" i="1" dirty="0" err="1">
                <a:solidFill>
                  <a:srgbClr val="27BADD"/>
                </a:solidFill>
                <a:latin typeface="Menlo-Italic" charset="0"/>
              </a:rPr>
              <a:t>Result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mr-IN" sz="1400" i="1" dirty="0" err="1">
                <a:solidFill>
                  <a:srgbClr val="27BADD"/>
                </a:solidFill>
                <a:latin typeface="Menlo-Italic" charset="0"/>
              </a:rPr>
              <a:t>T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&gt; { </a:t>
            </a:r>
            <a:r>
              <a:rPr lang="mr-IN" sz="1400" dirty="0" err="1">
                <a:solidFill>
                  <a:srgbClr val="000000"/>
                </a:solidFill>
                <a:latin typeface="Menlo-Regular" charset="0"/>
              </a:rPr>
              <a:t>CommonError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4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400" dirty="0" err="1">
                <a:solidFill>
                  <a:srgbClr val="000000"/>
                </a:solidFill>
                <a:latin typeface="Menlo-Regular" charset="0"/>
              </a:rPr>
              <a:t>error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};</a:t>
            </a:r>
          </a:p>
          <a:p>
            <a:endParaRPr lang="mr-I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implicit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operator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i="1" dirty="0">
                <a:solidFill>
                  <a:srgbClr val="27BADD"/>
                </a:solidFill>
                <a:latin typeface="Menlo-Italic" charset="0"/>
              </a:rPr>
              <a:t>Result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1400" i="1" dirty="0">
                <a:solidFill>
                  <a:srgbClr val="27BADD"/>
                </a:solidFill>
                <a:latin typeface="Menlo-Italic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&gt;(</a:t>
            </a:r>
            <a:r>
              <a:rPr lang="en-US" sz="1400" i="1" dirty="0">
                <a:solidFill>
                  <a:srgbClr val="27BADD"/>
                </a:solidFill>
                <a:latin typeface="Menlo-Italic" charset="0"/>
              </a:rPr>
              <a:t>Exception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ex)</a:t>
            </a:r>
          </a:p>
          <a:p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14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400" dirty="0" err="1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400" i="1" dirty="0" err="1">
                <a:solidFill>
                  <a:srgbClr val="27BADD"/>
                </a:solidFill>
                <a:latin typeface="Menlo-Italic" charset="0"/>
              </a:rPr>
              <a:t>Result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mr-IN" sz="1400" i="1" dirty="0" err="1">
                <a:solidFill>
                  <a:srgbClr val="27BADD"/>
                </a:solidFill>
                <a:latin typeface="Menlo-Italic" charset="0"/>
              </a:rPr>
              <a:t>T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&gt;</a:t>
            </a:r>
          </a:p>
          <a:p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Menlo-Regular" charset="0"/>
              </a:rPr>
              <a:t>CommonError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enlo-Regular" charset="0"/>
              </a:rPr>
              <a:t>CommonErrors.ServerError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mr-IN" sz="1400" dirty="0" err="1">
                <a:solidFill>
                  <a:srgbClr val="000000"/>
                </a:solidFill>
                <a:latin typeface="Menlo-Regular" charset="0"/>
              </a:rPr>
              <a:t>Error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4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400" dirty="0" err="1">
                <a:solidFill>
                  <a:srgbClr val="000000"/>
                </a:solidFill>
                <a:latin typeface="Menlo-Regular" charset="0"/>
              </a:rPr>
              <a:t>ex.</a:t>
            </a:r>
            <a:r>
              <a:rPr lang="mr-IN" sz="1400" dirty="0" err="1">
                <a:solidFill>
                  <a:srgbClr val="5AA314"/>
                </a:solidFill>
                <a:latin typeface="Menlo-Regular" charset="0"/>
              </a:rPr>
              <a:t>ToString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       };</a:t>
            </a:r>
          </a:p>
          <a:p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5883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Lifted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673454"/>
          </a:xfrm>
        </p:spPr>
        <p:txBody>
          <a:bodyPr/>
          <a:lstStyle/>
          <a:p>
            <a:r>
              <a:rPr lang="en-US" dirty="0" smtClean="0"/>
              <a:t>They add more information to the underlying wrapped 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" y="2462597"/>
            <a:ext cx="48514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059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Unwrap in controller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HttpPost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&gt;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CreateToDoItem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FromBody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]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NewToDoItemDTO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model)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result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ToDoItemService.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CreateToDoItem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(context, model);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result.IsError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BadRequest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result.Error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5AA314"/>
                </a:solidFill>
                <a:latin typeface="Menlo-Regular" charset="0"/>
              </a:rPr>
              <a:t>Ok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result.Value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72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HttpPost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&gt;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CreateToDoItem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FromBody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]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NewToDoItemDTO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model)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5AA314"/>
                </a:solidFill>
                <a:latin typeface="Menlo-Regular" charset="0"/>
              </a:rPr>
              <a:t>Handle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context.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CreateToDoItem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(model));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protected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&gt; </a:t>
            </a:r>
            <a:r>
              <a:rPr lang="en-US" dirty="0">
                <a:solidFill>
                  <a:srgbClr val="5AA314"/>
                </a:solidFill>
                <a:latin typeface="Menlo-Regular" charset="0"/>
              </a:rPr>
              <a:t>Handle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&lt;T&gt;(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&gt;&gt; t)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result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t;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result.IsError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BadRequest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result.Error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5AA314"/>
                </a:solidFill>
                <a:latin typeface="Menlo-Regular" charset="0"/>
              </a:rPr>
              <a:t>Ok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result.Value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61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Different responses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HttpGet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EC4307"/>
                </a:solidFill>
                <a:latin typeface="Menlo-Regular" charset="0"/>
              </a:rPr>
              <a:t>"{id}"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Name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nameof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GetTodoItem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))]</a:t>
            </a:r>
          </a:p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&gt;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GetTodoItem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FromRoute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]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id)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5AA314"/>
                </a:solidFill>
                <a:latin typeface="Menlo-Regular" charset="0"/>
              </a:rPr>
              <a:t>Handle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context.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GetTodoItem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(id));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HttpPost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&gt;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CreateToDoItem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FromBody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]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NewToDoItemDTO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model)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5AA314"/>
                </a:solidFill>
                <a:latin typeface="Menlo-Regular" charset="0"/>
              </a:rPr>
              <a:t>Handle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context.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CreateToDoItem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(model),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      r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CreatedAtRoute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nameof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GetTodoItem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),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{ id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 }, r));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2451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1197322"/>
            <a:ext cx="12192000" cy="1477328"/>
          </a:xfrm>
        </p:spPr>
        <p:txBody>
          <a:bodyPr/>
          <a:lstStyle/>
          <a:p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List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 chickens;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&lt;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chickens.Count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++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chickens[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].stomach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+=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food;</a:t>
            </a:r>
          </a:p>
        </p:txBody>
      </p:sp>
    </p:spTree>
    <p:extLst>
      <p:ext uri="{BB962C8B-B14F-4D97-AF65-F5344CB8AC3E}">
        <p14:creationId xmlns:p14="http://schemas.microsoft.com/office/powerpoint/2010/main" val="130674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round!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08795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Core </a:t>
            </a:r>
            <a:r>
              <a:rPr lang="en-US" i="1" dirty="0" smtClean="0"/>
              <a:t>is</a:t>
            </a:r>
            <a:r>
              <a:rPr lang="en-US" dirty="0" smtClean="0"/>
              <a:t> functional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990600"/>
            <a:ext cx="7620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5692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Menlo-Regular" charset="0"/>
              </a:rPr>
              <a:t>Startup {</a:t>
            </a:r>
            <a:endParaRPr lang="en-US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5AA314"/>
                </a:solidFill>
                <a:latin typeface="Menlo-Regular" charset="0"/>
              </a:rPr>
              <a:t>Configure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400" i="1" dirty="0" err="1">
                <a:solidFill>
                  <a:srgbClr val="27BADD"/>
                </a:solidFill>
                <a:latin typeface="Menlo-Italic" charset="0"/>
              </a:rPr>
              <a:t>IApplicationBuilder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app</a:t>
            </a:r>
            <a:r>
              <a:rPr lang="en-US" sz="1400" dirty="0" smtClean="0">
                <a:solidFill>
                  <a:srgbClr val="000000"/>
                </a:solidFill>
                <a:latin typeface="Menlo-Regular" charset="0"/>
              </a:rPr>
              <a:t>)</a:t>
            </a:r>
            <a:r>
              <a:rPr lang="mr-IN" sz="1400" dirty="0" smtClean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1400" dirty="0" err="1">
                <a:solidFill>
                  <a:srgbClr val="000000"/>
                </a:solidFill>
                <a:latin typeface="Menlo-Regular" charset="0"/>
              </a:rPr>
              <a:t>app.</a:t>
            </a:r>
            <a:r>
              <a:rPr lang="mr-IN" sz="1400" dirty="0" err="1">
                <a:solidFill>
                  <a:srgbClr val="5AA314"/>
                </a:solidFill>
                <a:latin typeface="Menlo-Regular" charset="0"/>
              </a:rPr>
              <a:t>Use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mr-IN" sz="1400" dirty="0" err="1">
                <a:solidFill>
                  <a:srgbClr val="000000"/>
                </a:solidFill>
                <a:latin typeface="Menlo-Regular" charset="0"/>
              </a:rPr>
              <a:t>context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mr-IN" sz="1400" dirty="0" err="1">
                <a:solidFill>
                  <a:srgbClr val="000000"/>
                </a:solidFill>
                <a:latin typeface="Menlo-Regular" charset="0"/>
              </a:rPr>
              <a:t>next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mr-IN" sz="1400" dirty="0">
                <a:solidFill>
                  <a:srgbClr val="F4005F"/>
                </a:solidFill>
                <a:latin typeface="Menlo-Regular" charset="0"/>
              </a:rPr>
              <a:t>=&gt;</a:t>
            </a:r>
            <a:endParaRPr lang="mr-I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4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enlo-Regular" charset="0"/>
              </a:rPr>
              <a:t>cultureQuery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enlo-Regular" charset="0"/>
              </a:rPr>
              <a:t>context.Request.Query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sz="1400" dirty="0">
                <a:solidFill>
                  <a:srgbClr val="EC4307"/>
                </a:solidFill>
                <a:latin typeface="Menlo-Regular" charset="0"/>
              </a:rPr>
              <a:t>"culture"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];</a:t>
            </a:r>
          </a:p>
          <a:p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!</a:t>
            </a:r>
            <a:r>
              <a:rPr lang="en-US" sz="1400" dirty="0" err="1">
                <a:solidFill>
                  <a:srgbClr val="000000"/>
                </a:solidFill>
                <a:latin typeface="Menlo-Regular" charset="0"/>
              </a:rPr>
              <a:t>string.</a:t>
            </a:r>
            <a:r>
              <a:rPr lang="en-US" sz="1400" dirty="0" err="1">
                <a:solidFill>
                  <a:srgbClr val="5AA314"/>
                </a:solidFill>
                <a:latin typeface="Menlo-Regular" charset="0"/>
              </a:rPr>
              <a:t>IsNullOrWhiteSpace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Menlo-Regular" charset="0"/>
              </a:rPr>
              <a:t>cultureQuery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))</a:t>
            </a:r>
          </a:p>
          <a:p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sz="14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culture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i="1" dirty="0" err="1">
                <a:solidFill>
                  <a:srgbClr val="27BADD"/>
                </a:solidFill>
                <a:latin typeface="Menlo-Italic" charset="0"/>
              </a:rPr>
              <a:t>CultureInfo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Menlo-Regular" charset="0"/>
              </a:rPr>
              <a:t>cultureQuery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Menlo-Regular" charset="0"/>
              </a:rPr>
              <a:t>CultureInfo.CurrentCulture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culture;</a:t>
            </a:r>
          </a:p>
          <a:p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Menlo-Regular" charset="0"/>
              </a:rPr>
              <a:t>CultureInfo.CurrentUICulture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culture;</a:t>
            </a:r>
          </a:p>
          <a:p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           }</a:t>
            </a:r>
          </a:p>
          <a:p>
            <a:endParaRPr lang="mr-I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400" dirty="0">
                <a:solidFill>
                  <a:srgbClr val="8E8E7C"/>
                </a:solidFill>
                <a:latin typeface="Menlo-Regular" charset="0"/>
              </a:rPr>
              <a:t>// Call the next delegate/middleware in the pipeline</a:t>
            </a:r>
            <a:endParaRPr lang="en-US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mr-IN" sz="1400" dirty="0" err="1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400" dirty="0" err="1">
                <a:solidFill>
                  <a:srgbClr val="5AA314"/>
                </a:solidFill>
                <a:latin typeface="Menlo-Regular" charset="0"/>
              </a:rPr>
              <a:t>next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       });</a:t>
            </a:r>
          </a:p>
          <a:p>
            <a:endParaRPr lang="mr-I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Menlo-Regular" charset="0"/>
              </a:rPr>
              <a:t>app.</a:t>
            </a:r>
            <a:r>
              <a:rPr lang="en-US" sz="1400" dirty="0" err="1">
                <a:solidFill>
                  <a:srgbClr val="5AA314"/>
                </a:solidFill>
                <a:latin typeface="Menlo-Regular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400" dirty="0" err="1">
                <a:solidFill>
                  <a:srgbClr val="F4005F"/>
                </a:solidFill>
                <a:latin typeface="Menlo-Regular" charset="0"/>
              </a:rPr>
              <a:t>async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(context)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=&gt;</a:t>
            </a:r>
            <a:endParaRPr lang="en-US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400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enlo-Regular" charset="0"/>
              </a:rPr>
              <a:t>context.Response.</a:t>
            </a:r>
            <a:r>
              <a:rPr lang="en-US" sz="1400" dirty="0" err="1">
                <a:solidFill>
                  <a:srgbClr val="5AA314"/>
                </a:solidFill>
                <a:latin typeface="Menlo-Regular" charset="0"/>
              </a:rPr>
              <a:t>WriteAsync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(</a:t>
            </a:r>
          </a:p>
          <a:p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sz="1400" dirty="0">
                <a:solidFill>
                  <a:srgbClr val="EC4307"/>
                </a:solidFill>
                <a:latin typeface="Menlo-Regular" charset="0"/>
              </a:rPr>
              <a:t>$"Hello {</a:t>
            </a:r>
            <a:r>
              <a:rPr lang="en-US" sz="1400" dirty="0" err="1">
                <a:solidFill>
                  <a:srgbClr val="EC4307"/>
                </a:solidFill>
                <a:latin typeface="Menlo-Regular" charset="0"/>
              </a:rPr>
              <a:t>CultureInfo.CurrentCulture.DisplayName</a:t>
            </a:r>
            <a:r>
              <a:rPr lang="en-US" sz="1400" dirty="0">
                <a:solidFill>
                  <a:srgbClr val="EC4307"/>
                </a:solidFill>
                <a:latin typeface="Menlo-Regular" charset="0"/>
              </a:rPr>
              <a:t>}"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1400" dirty="0" smtClean="0">
                <a:solidFill>
                  <a:srgbClr val="000000"/>
                </a:solidFill>
                <a:latin typeface="Menlo-Regular" charset="0"/>
              </a:rPr>
              <a:t>});</a:t>
            </a:r>
            <a:endParaRPr lang="mr-I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756683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app.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Use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((context, next)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=&gt;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cultureQuery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context.Request.Query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dirty="0">
                <a:solidFill>
                  <a:srgbClr val="EC4307"/>
                </a:solidFill>
                <a:latin typeface="Menlo-Regular" charset="0"/>
              </a:rPr>
              <a:t>"culture"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];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!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string.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IsNullOrWhiteSpace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cultureQuery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))</a:t>
            </a: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culture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CultureInfo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cultureQuery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CultureInfo.CurrentCulture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culture;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CultureInfo.CurrentUICulture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culture;</a:t>
            </a: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endParaRPr lang="mr-I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8E8E7C"/>
                </a:solidFill>
                <a:latin typeface="Menlo-Regular" charset="0"/>
              </a:rPr>
              <a:t>// Call the next delegate/middleware in the pipeline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5AA314"/>
                </a:solidFill>
                <a:latin typeface="Menlo-Regular" charset="0"/>
              </a:rPr>
              <a:t>next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});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2415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/>
                </a:solidFill>
                <a:latin typeface="Menlo-Regular" charset="0"/>
              </a:rPr>
              <a:t>app.Use</a:t>
            </a:r>
            <a:r>
              <a:rPr lang="en-US" dirty="0">
                <a:solidFill>
                  <a:schemeClr val="bg2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(context, next)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=&gt;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cultureQuery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context.Request.Query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dirty="0">
                <a:solidFill>
                  <a:srgbClr val="EC4307"/>
                </a:solidFill>
                <a:latin typeface="Menlo-Regular" charset="0"/>
              </a:rPr>
              <a:t>"culture"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];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!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string.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IsNullOrWhiteSpace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cultureQuery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))</a:t>
            </a: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culture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CultureInfo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cultureQuery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CultureInfo.CurrentCulture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culture;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CultureInfo.CurrentUICulture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culture;</a:t>
            </a: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endParaRPr lang="mr-I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8E8E7C"/>
                </a:solidFill>
                <a:latin typeface="Menlo-Regular" charset="0"/>
              </a:rPr>
              <a:t>// Call the next delegate/middleware in the pipeline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5AA314"/>
                </a:solidFill>
                <a:latin typeface="Menlo-Regular" charset="0"/>
              </a:rPr>
              <a:t>next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}</a:t>
            </a:r>
            <a:r>
              <a:rPr lang="mr-IN" dirty="0">
                <a:solidFill>
                  <a:schemeClr val="bg2"/>
                </a:solidFill>
                <a:latin typeface="Menlo-Regular" charset="0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3265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183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UpdateStudents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name, 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Student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&gt; updater)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student.Name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name;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5AA314"/>
                </a:solidFill>
                <a:latin typeface="Menlo-Regular" charset="0"/>
              </a:rPr>
              <a:t>updater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(student);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9F9F8F"/>
                </a:solidFill>
              </a:rPr>
              <a:t>/</a:t>
            </a:r>
            <a:r>
              <a:rPr lang="en-US" dirty="0">
                <a:solidFill>
                  <a:srgbClr val="9F9F8F"/>
                </a:solidFill>
              </a:rPr>
              <a:t>/ So you want to test the above </a:t>
            </a:r>
            <a:r>
              <a:rPr lang="en-US" dirty="0" smtClean="0">
                <a:solidFill>
                  <a:srgbClr val="9F9F8F"/>
                </a:solidFill>
              </a:rPr>
              <a:t>method...</a:t>
            </a:r>
          </a:p>
          <a:p>
            <a:endParaRPr lang="en-US" dirty="0">
              <a:solidFill>
                <a:srgbClr val="9F9F8F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TestUpdateStudents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...</a:t>
            </a:r>
            <a:r>
              <a:rPr lang="mr-IN" dirty="0" err="1">
                <a:solidFill>
                  <a:srgbClr val="5AA314"/>
                </a:solidFill>
                <a:latin typeface="Menlo-Regular" charset="0"/>
              </a:rPr>
              <a:t>UpdateStudents</a:t>
            </a:r>
            <a:r>
              <a:rPr lang="mr-IN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mr-IN" dirty="0" err="1">
                <a:solidFill>
                  <a:srgbClr val="EC4307"/>
                </a:solidFill>
                <a:latin typeface="Menlo-Regular" charset="0"/>
              </a:rPr>
              <a:t>John</a:t>
            </a:r>
            <a:r>
              <a:rPr lang="mr-IN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mr-IN" dirty="0">
                <a:solidFill>
                  <a:srgbClr val="000000"/>
                </a:solidFill>
                <a:latin typeface="Menlo-Regular" charset="0"/>
              </a:rPr>
              <a:t>, _ </a:t>
            </a:r>
            <a:r>
              <a:rPr lang="mr-IN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mr-IN" dirty="0">
                <a:solidFill>
                  <a:srgbClr val="000000"/>
                </a:solidFill>
                <a:latin typeface="Menlo-Regular" charset="0"/>
              </a:rPr>
              <a:t> { })</a:t>
            </a: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0600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dependencies should be values!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&gt;&gt;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CreateToDoItem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ApplicationDbContext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context,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NewToDoItemDTO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dto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context.ToDos.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AnyAsync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(x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x.Title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dto.title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EC4307"/>
                </a:solidFill>
                <a:latin typeface="Menlo-Regular" charset="0"/>
              </a:rPr>
              <a:t>"Cannot use duplicate titles"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item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ToDoItem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{</a:t>
            </a: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dirty="0" err="1">
                <a:solidFill>
                  <a:srgbClr val="000000"/>
                </a:solidFill>
                <a:latin typeface="Menlo-Regular" charset="0"/>
              </a:rPr>
              <a:t>Title</a:t>
            </a:r>
            <a:r>
              <a:rPr lang="mr-I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mr-I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Menlo-Regular" charset="0"/>
              </a:rPr>
              <a:t>dto.title</a:t>
            </a:r>
            <a:endParaRPr lang="mr-I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};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context.ToDos.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Add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(item);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context.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SaveChangesAsync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item.Id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498764" y="1357745"/>
            <a:ext cx="5694218" cy="706582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7945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Memory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options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DbContextOptionsBuilder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ApplicationDbContext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&gt;()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.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UseInMemoryDatabase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databaseName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en-US" dirty="0" err="1">
                <a:solidFill>
                  <a:srgbClr val="EC4307"/>
                </a:solidFill>
                <a:latin typeface="Menlo-Regular" charset="0"/>
              </a:rPr>
              <a:t>Add_writes_to_database</a:t>
            </a:r>
            <a:r>
              <a:rPr lang="en-US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.</a:t>
            </a:r>
            <a:r>
              <a:rPr lang="mr-IN" dirty="0" err="1">
                <a:solidFill>
                  <a:srgbClr val="000000"/>
                </a:solidFill>
                <a:latin typeface="Menlo-Regular" charset="0"/>
              </a:rPr>
              <a:t>Options</a:t>
            </a:r>
            <a:r>
              <a:rPr lang="mr-IN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mr-I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context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ApplicationDbContext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(options);</a:t>
            </a:r>
          </a:p>
          <a:p>
            <a:endParaRPr lang="en-US" dirty="0" smtClean="0"/>
          </a:p>
          <a:p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efServiceProvider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ServiceCollection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AddEntityFrameworkInMemoryDatabase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BuildServiceProvider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services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ServiceCollection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services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.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AddDbContext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ApplicationDbContext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&gt;(b </a:t>
            </a:r>
            <a:r>
              <a:rPr lang="en-US" dirty="0" smtClean="0">
                <a:solidFill>
                  <a:srgbClr val="F4005F"/>
                </a:solidFill>
                <a:latin typeface="Menlo-Regular" charset="0"/>
              </a:rPr>
              <a:t>=&gt;</a:t>
            </a:r>
          </a:p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b.</a:t>
            </a:r>
            <a:r>
              <a:rPr lang="en-US" dirty="0" err="1" smtClean="0">
                <a:solidFill>
                  <a:srgbClr val="5AA314"/>
                </a:solidFill>
                <a:latin typeface="Menlo-Regular" charset="0"/>
              </a:rPr>
              <a:t>UseInMemoryDatabase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	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UseInternalServiceProvider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efServiceProvider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.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AddIdentity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ApplicationUser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IdentityRole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&gt;()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.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AddEntityFrameworkStores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ApplicationDbContext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&gt;();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794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tests are easy to write!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Fact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AddMediaItem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playlistId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CreatePlaylistAsync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mediaItemId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CreatePresentationAsync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Console.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WriteLine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EC4307"/>
                </a:solidFill>
                <a:latin typeface="Menlo-Regular" charset="0"/>
              </a:rPr>
              <a:t>$"Adding media item {</a:t>
            </a:r>
            <a:r>
              <a:rPr lang="en-US" dirty="0" err="1">
                <a:solidFill>
                  <a:srgbClr val="EC4307"/>
                </a:solidFill>
                <a:latin typeface="Menlo-Regular" charset="0"/>
              </a:rPr>
              <a:t>mediaItemId</a:t>
            </a:r>
            <a:r>
              <a:rPr lang="en-US" dirty="0">
                <a:solidFill>
                  <a:srgbClr val="EC4307"/>
                </a:solidFill>
                <a:latin typeface="Menlo-Regular" charset="0"/>
              </a:rPr>
              <a:t>} to playlist {</a:t>
            </a:r>
            <a:r>
              <a:rPr lang="en-US" dirty="0" err="1">
                <a:solidFill>
                  <a:srgbClr val="EC4307"/>
                </a:solidFill>
                <a:latin typeface="Menlo-Regular" charset="0"/>
              </a:rPr>
              <a:t>playlistId</a:t>
            </a:r>
            <a:r>
              <a:rPr lang="en-US" dirty="0">
                <a:solidFill>
                  <a:srgbClr val="EC4307"/>
                </a:solidFill>
                <a:latin typeface="Menlo-Regular" charset="0"/>
              </a:rPr>
              <a:t>}"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AssertSuccess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context.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AddMediaItemToPlaylistAsync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playlistId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dirty="0" smtClean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AddMediaItemRequest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MediaItemId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mediaItemId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},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defaultUser.Id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992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Procedural/object oriented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1197322"/>
            <a:ext cx="12192000" cy="5660678"/>
          </a:xfrm>
        </p:spPr>
        <p:txBody>
          <a:bodyPr/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ChickensList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List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 chickens;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FeedChickens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food)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de-DE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de-DE" sz="2000" dirty="0" err="1">
                <a:solidFill>
                  <a:srgbClr val="F4005F"/>
                </a:solidFill>
                <a:latin typeface="Menlo-Regular" charset="0"/>
              </a:rPr>
              <a:t>for</a:t>
            </a:r>
            <a:r>
              <a:rPr lang="de-DE" sz="20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de-DE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de-DE" sz="2000" dirty="0">
                <a:solidFill>
                  <a:srgbClr val="000000"/>
                </a:solidFill>
                <a:latin typeface="Menlo-Regular" charset="0"/>
              </a:rPr>
              <a:t> i </a:t>
            </a:r>
            <a:r>
              <a:rPr lang="de-DE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de-DE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2000" dirty="0">
                <a:solidFill>
                  <a:srgbClr val="9D65FF"/>
                </a:solidFill>
                <a:latin typeface="Menlo-Regular" charset="0"/>
              </a:rPr>
              <a:t>0</a:t>
            </a:r>
            <a:r>
              <a:rPr lang="de-DE" sz="2000" dirty="0">
                <a:solidFill>
                  <a:srgbClr val="000000"/>
                </a:solidFill>
                <a:latin typeface="Menlo-Regular" charset="0"/>
              </a:rPr>
              <a:t>; i </a:t>
            </a:r>
            <a:r>
              <a:rPr lang="de-DE" sz="2000" dirty="0">
                <a:solidFill>
                  <a:srgbClr val="F4005F"/>
                </a:solidFill>
                <a:latin typeface="Menlo-Regular" charset="0"/>
              </a:rPr>
              <a:t>&lt;</a:t>
            </a:r>
            <a:r>
              <a:rPr lang="de-DE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Menlo-Regular" charset="0"/>
              </a:rPr>
              <a:t>chickens.Count</a:t>
            </a:r>
            <a:r>
              <a:rPr lang="de-DE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de-DE" sz="2000" dirty="0">
                <a:solidFill>
                  <a:srgbClr val="F4005F"/>
                </a:solidFill>
                <a:latin typeface="Menlo-Regular" charset="0"/>
              </a:rPr>
              <a:t>++</a:t>
            </a:r>
            <a:r>
              <a:rPr lang="de-DE" sz="2000" dirty="0">
                <a:solidFill>
                  <a:srgbClr val="000000"/>
                </a:solidFill>
                <a:latin typeface="Menlo-Regular" charset="0"/>
              </a:rPr>
              <a:t>i)</a:t>
            </a: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           </a:t>
            </a:r>
            <a:r>
              <a:rPr lang="pl-PL" sz="2000" dirty="0" err="1">
                <a:solidFill>
                  <a:srgbClr val="000000"/>
                </a:solidFill>
                <a:latin typeface="Menlo-Regular" charset="0"/>
              </a:rPr>
              <a:t>chickens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[i].</a:t>
            </a:r>
            <a:r>
              <a:rPr lang="pl-PL" sz="2000" dirty="0" err="1">
                <a:solidFill>
                  <a:srgbClr val="000000"/>
                </a:solidFill>
                <a:latin typeface="Menlo-Regular" charset="0"/>
              </a:rPr>
              <a:t>stomach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pl-PL" sz="2000" dirty="0">
                <a:solidFill>
                  <a:srgbClr val="F4005F"/>
                </a:solidFill>
                <a:latin typeface="Menlo-Regular" charset="0"/>
              </a:rPr>
              <a:t>+=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 food;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}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9267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only tests! </a:t>
            </a:r>
            <a:r>
              <a:rPr lang="en-US" dirty="0" err="1" smtClean="0"/>
              <a:t>Expore</a:t>
            </a:r>
            <a:r>
              <a:rPr lang="en-US" dirty="0" smtClean="0"/>
              <a:t> your services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 err="1">
                <a:solidFill>
                  <a:srgbClr val="F4005F"/>
                </a:solidFill>
                <a:latin typeface="Menlo-Regular" charset="0"/>
              </a:rPr>
              <a:t>async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i="1" dirty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 err="1">
                <a:solidFill>
                  <a:srgbClr val="5AA314"/>
                </a:solidFill>
                <a:latin typeface="Menlo-Regular" charset="0"/>
              </a:rPr>
              <a:t>CreatePresentation</a:t>
            </a:r>
            <a:r>
              <a:rPr lang="en-US" sz="1600" dirty="0" smtClean="0">
                <a:solidFill>
                  <a:srgbClr val="000000"/>
                </a:solidFill>
                <a:latin typeface="Menlo-Regular" charset="0"/>
              </a:rPr>
              <a:t>() {</a:t>
            </a:r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6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result1 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context.</a:t>
            </a:r>
            <a:r>
              <a:rPr lang="en-US" sz="1600" dirty="0" err="1">
                <a:solidFill>
                  <a:srgbClr val="5AA314"/>
                </a:solidFill>
                <a:latin typeface="Menlo-Regular" charset="0"/>
              </a:rPr>
              <a:t>CreateNewAccountAsync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600" dirty="0">
                <a:solidFill>
                  <a:srgbClr val="EC4307"/>
                </a:solidFill>
                <a:latin typeface="Menlo-Regular" charset="0"/>
              </a:rPr>
              <a:t>"name"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defaultUser.Id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6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result 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Menlo-Regular" charset="0"/>
              </a:rPr>
              <a:t>context.</a:t>
            </a:r>
            <a:r>
              <a:rPr lang="en-US" sz="1600" dirty="0" err="1" smtClean="0">
                <a:solidFill>
                  <a:srgbClr val="5AA314"/>
                </a:solidFill>
                <a:latin typeface="Menlo-Regular" charset="0"/>
              </a:rPr>
              <a:t>CreatePresentationAsync</a:t>
            </a:r>
            <a:r>
              <a:rPr lang="en-US" sz="16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600" dirty="0" smtClean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i="1" dirty="0" err="1">
                <a:solidFill>
                  <a:srgbClr val="27BADD"/>
                </a:solidFill>
                <a:latin typeface="Menlo-Italic" charset="0"/>
              </a:rPr>
              <a:t>CreatePresentationRequest</a:t>
            </a:r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    {</a:t>
            </a:r>
          </a:p>
          <a:p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1600" dirty="0" err="1">
                <a:solidFill>
                  <a:srgbClr val="000000"/>
                </a:solidFill>
                <a:latin typeface="Menlo-Regular" charset="0"/>
              </a:rPr>
              <a:t>Name</a:t>
            </a:r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6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600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mr-IN" sz="1600" dirty="0" err="1">
                <a:solidFill>
                  <a:srgbClr val="EC4307"/>
                </a:solidFill>
                <a:latin typeface="Menlo-Regular" charset="0"/>
              </a:rPr>
              <a:t>Test</a:t>
            </a:r>
            <a:r>
              <a:rPr lang="mr-IN" sz="1600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AccountId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result1.Result,</a:t>
            </a: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       Height 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>
                <a:solidFill>
                  <a:srgbClr val="9D65FF"/>
                </a:solidFill>
                <a:latin typeface="Menlo-Regular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1600" dirty="0" err="1">
                <a:solidFill>
                  <a:srgbClr val="000000"/>
                </a:solidFill>
                <a:latin typeface="Menlo-Regular" charset="0"/>
              </a:rPr>
              <a:t>Width</a:t>
            </a:r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6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600" dirty="0">
                <a:solidFill>
                  <a:srgbClr val="9D65FF"/>
                </a:solidFill>
                <a:latin typeface="Menlo-Regular" charset="0"/>
              </a:rPr>
              <a:t>1</a:t>
            </a:r>
            <a:endParaRPr lang="mr-I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   }, 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defaultUser.Id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6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result2 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Menlo-Regular" charset="0"/>
              </a:rPr>
              <a:t>context.</a:t>
            </a:r>
            <a:r>
              <a:rPr lang="en-US" sz="1600" dirty="0" err="1" smtClean="0">
                <a:solidFill>
                  <a:srgbClr val="5AA314"/>
                </a:solidFill>
                <a:latin typeface="Menlo-Regular" charset="0"/>
              </a:rPr>
              <a:t>GetPresentationAsync</a:t>
            </a:r>
            <a:r>
              <a:rPr lang="en-US" sz="16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Menlo-Regular" charset="0"/>
              </a:rPr>
              <a:t>result.Result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defaultUser.Id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6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result3 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Menlo-Regular" charset="0"/>
              </a:rPr>
              <a:t>context.</a:t>
            </a:r>
            <a:r>
              <a:rPr lang="en-US" sz="1600" dirty="0" err="1" smtClean="0">
                <a:solidFill>
                  <a:srgbClr val="5AA314"/>
                </a:solidFill>
                <a:latin typeface="Menlo-Regular" charset="0"/>
              </a:rPr>
              <a:t>UpdatePresentationAsync</a:t>
            </a:r>
            <a:r>
              <a:rPr lang="en-US" sz="16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Menlo-Regular" charset="0"/>
              </a:rPr>
              <a:t>esult.Result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i="1" dirty="0" err="1">
                <a:solidFill>
                  <a:srgbClr val="27BADD"/>
                </a:solidFill>
                <a:latin typeface="Menlo-Italic" charset="0"/>
              </a:rPr>
              <a:t>UpdatePresentationRequest</a:t>
            </a:r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       Meta 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en-US" sz="1600" dirty="0" err="1">
                <a:solidFill>
                  <a:srgbClr val="EC4307"/>
                </a:solidFill>
                <a:latin typeface="Menlo-Regular" charset="0"/>
              </a:rPr>
              <a:t>fiajofjasjfiasjfaf</a:t>
            </a:r>
            <a:r>
              <a:rPr lang="en-US" sz="1600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1600" dirty="0" err="1">
                <a:solidFill>
                  <a:srgbClr val="000000"/>
                </a:solidFill>
                <a:latin typeface="Menlo-Regular" charset="0"/>
              </a:rPr>
              <a:t>Duration</a:t>
            </a:r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6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600" dirty="0">
                <a:solidFill>
                  <a:srgbClr val="9D65FF"/>
                </a:solidFill>
                <a:latin typeface="Menlo-Regular" charset="0"/>
              </a:rPr>
              <a:t>1</a:t>
            </a:r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   }, 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defaultUser.Id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6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result4 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Menlo-Regular" charset="0"/>
              </a:rPr>
              <a:t>context.</a:t>
            </a:r>
            <a:r>
              <a:rPr lang="en-US" sz="1600" dirty="0" err="1" smtClean="0">
                <a:solidFill>
                  <a:srgbClr val="5AA314"/>
                </a:solidFill>
                <a:latin typeface="Menlo-Regular" charset="0"/>
              </a:rPr>
              <a:t>DeletePresentationAsync</a:t>
            </a:r>
            <a:r>
              <a:rPr lang="en-US" sz="16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Menlo-Regular" charset="0"/>
              </a:rPr>
              <a:t>result.Result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defaultUser.Id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763894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5"/>
            <a:ext cx="11655078" cy="1868268"/>
          </a:xfrm>
        </p:spPr>
        <p:txBody>
          <a:bodyPr/>
          <a:lstStyle/>
          <a:p>
            <a:r>
              <a:rPr lang="en-US" dirty="0" smtClean="0"/>
              <a:t>Functional approach is easy and helps a lot</a:t>
            </a:r>
          </a:p>
          <a:p>
            <a:r>
              <a:rPr lang="en-US" dirty="0" smtClean="0"/>
              <a:t>Start by reducing dependencies as much as possible</a:t>
            </a:r>
          </a:p>
          <a:p>
            <a:r>
              <a:rPr lang="en-US" dirty="0" smtClean="0"/>
              <a:t>F# is not the only way, you can start with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840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ChickensList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List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&gt; chickens;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   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F4005F"/>
                </a:solidFill>
                <a:latin typeface="Menlo-Regular" charset="0"/>
              </a:rPr>
              <a:t>public void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FeedChickens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food)</a:t>
            </a:r>
          </a:p>
          <a:p>
            <a:r>
              <a:rPr lang="is-IS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foreach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chicken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chickens)</a:t>
            </a:r>
          </a:p>
          <a:p>
            <a:r>
              <a:rPr lang="pl-PL" dirty="0">
                <a:solidFill>
                  <a:srgbClr val="000000"/>
                </a:solidFill>
                <a:latin typeface="Menlo-Regular" charset="0"/>
              </a:rPr>
              <a:t>            </a:t>
            </a:r>
            <a:r>
              <a:rPr lang="pl-PL" dirty="0" err="1">
                <a:solidFill>
                  <a:srgbClr val="000000"/>
                </a:solidFill>
                <a:latin typeface="Menlo-Regular" charset="0"/>
              </a:rPr>
              <a:t>chicken.</a:t>
            </a:r>
            <a:r>
              <a:rPr lang="pl-PL" dirty="0" err="1">
                <a:solidFill>
                  <a:srgbClr val="5AA314"/>
                </a:solidFill>
                <a:latin typeface="Menlo-Regular" charset="0"/>
              </a:rPr>
              <a:t>Feed</a:t>
            </a:r>
            <a:r>
              <a:rPr lang="pl-PL" dirty="0">
                <a:solidFill>
                  <a:srgbClr val="000000"/>
                </a:solidFill>
                <a:latin typeface="Menlo-Regular" charset="0"/>
              </a:rPr>
              <a:t>(food);</a:t>
            </a:r>
          </a:p>
          <a:p>
            <a:r>
              <a:rPr lang="is-IS" dirty="0">
                <a:solidFill>
                  <a:srgbClr val="000000"/>
                </a:solidFill>
                <a:latin typeface="Menlo-Regular" charset="0"/>
              </a:rPr>
              <a:t>    }</a:t>
            </a:r>
          </a:p>
          <a:p>
            <a:r>
              <a:rPr lang="is-I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is-I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4145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Feeder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dirty="0" smtClean="0">
                <a:solidFill>
                  <a:srgbClr val="F4005F"/>
                </a:solidFill>
                <a:latin typeface="Menlo-Regular" charset="0"/>
              </a:rPr>
              <a:t>public static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 err="1">
                <a:solidFill>
                  <a:srgbClr val="27BADD"/>
                </a:solidFill>
                <a:latin typeface="Menlo-Italic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&gt;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FeedChickens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</a:t>
            </a:r>
          </a:p>
          <a:p>
            <a:r>
              <a:rPr lang="en-US" i="1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i="1" dirty="0" smtClean="0">
                <a:solidFill>
                  <a:srgbClr val="000000"/>
                </a:solidFill>
                <a:latin typeface="Menlo-Regular" charset="0"/>
              </a:rPr>
              <a:t>			</a:t>
            </a:r>
            <a:r>
              <a:rPr lang="en-US" i="1" dirty="0" err="1" smtClean="0">
                <a:solidFill>
                  <a:srgbClr val="27BADD"/>
                </a:solidFill>
                <a:latin typeface="Menlo-Italic" charset="0"/>
              </a:rPr>
              <a:t>IEnumerable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i="1" dirty="0" smtClean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&gt; chickens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			</a:t>
            </a:r>
            <a:r>
              <a:rPr lang="en-US" dirty="0" err="1" smtClean="0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food)</a:t>
            </a:r>
          </a:p>
          <a:p>
            <a:r>
              <a:rPr lang="is-IS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chickens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            .</a:t>
            </a:r>
            <a:r>
              <a:rPr lang="en-US" dirty="0">
                <a:solidFill>
                  <a:srgbClr val="5AA314"/>
                </a:solidFill>
                <a:latin typeface="Menlo-Regular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(x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i="1" dirty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x.stomach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food));</a:t>
            </a:r>
          </a:p>
          <a:p>
            <a:r>
              <a:rPr lang="is-IS" dirty="0">
                <a:solidFill>
                  <a:srgbClr val="000000"/>
                </a:solidFill>
                <a:latin typeface="Menlo-Regular" charset="0"/>
              </a:rPr>
              <a:t>    }</a:t>
            </a:r>
          </a:p>
          <a:p>
            <a:r>
              <a:rPr lang="is-I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is-I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163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83935" y="2569080"/>
            <a:ext cx="10024131" cy="1719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529" i="1" dirty="0">
                <a:solidFill>
                  <a:srgbClr val="5B2858"/>
                </a:solidFill>
                <a:latin typeface="OpenSans" charset="0"/>
              </a:rPr>
              <a:t>There are only two hard things in Computer Science: cache invalidation and naming things.</a:t>
            </a:r>
          </a:p>
          <a:p>
            <a:pPr fontAlgn="base"/>
            <a:r>
              <a:rPr lang="en-US" sz="3529" i="1" dirty="0">
                <a:solidFill>
                  <a:srgbClr val="5B2858"/>
                </a:solidFill>
                <a:latin typeface="OpenSans" charset="0"/>
              </a:rPr>
              <a:t>-- Phil </a:t>
            </a:r>
            <a:r>
              <a:rPr lang="en-US" sz="3529" i="1" dirty="0" err="1">
                <a:solidFill>
                  <a:srgbClr val="5B2858"/>
                </a:solidFill>
                <a:latin typeface="OpenSans" charset="0"/>
              </a:rPr>
              <a:t>Karlton</a:t>
            </a:r>
            <a:endParaRPr lang="en-US" sz="3529" i="1" dirty="0">
              <a:solidFill>
                <a:srgbClr val="5B2858"/>
              </a:solidFill>
              <a:latin typeface="Open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757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6063"/>
            <a:ext cx="12192000" cy="454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403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S_WinDays17_PPT_template">
  <a:themeElements>
    <a:clrScheme name="NT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F05D02"/>
      </a:accent3>
      <a:accent4>
        <a:srgbClr val="92D05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D7041A3-DA24-4EA7-8DC8-6F7D7795BF8C}" vid="{4F317227-36FE-4306-BA76-32A6A2B76E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NTK_2017_Tech_ppt-2</Template>
  <TotalTime>376</TotalTime>
  <Words>1793</Words>
  <Application>Microsoft Macintosh PowerPoint</Application>
  <PresentationFormat>Widescreen</PresentationFormat>
  <Paragraphs>482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Calibri</vt:lpstr>
      <vt:lpstr>Consolas</vt:lpstr>
      <vt:lpstr>Menlo</vt:lpstr>
      <vt:lpstr>Menlo-Italic</vt:lpstr>
      <vt:lpstr>Menlo-Regular</vt:lpstr>
      <vt:lpstr>OpenSans</vt:lpstr>
      <vt:lpstr>Segoe UI</vt:lpstr>
      <vt:lpstr>Segoe UI Light</vt:lpstr>
      <vt:lpstr>Segoe UI Semilight</vt:lpstr>
      <vt:lpstr>Wingdings</vt:lpstr>
      <vt:lpstr>Arial</vt:lpstr>
      <vt:lpstr>MS_WinDays17_PPT_template</vt:lpstr>
      <vt:lpstr>Functional C# in Web API</vt:lpstr>
      <vt:lpstr>Agenda</vt:lpstr>
      <vt:lpstr>Why functional?</vt:lpstr>
      <vt:lpstr>Procedural code</vt:lpstr>
      <vt:lpstr>Procedural/object oriented </vt:lpstr>
      <vt:lpstr>Object oriented code</vt:lpstr>
      <vt:lpstr>Functional</vt:lpstr>
      <vt:lpstr>PowerPoint Presentation</vt:lpstr>
      <vt:lpstr>PowerPoint Presentation</vt:lpstr>
      <vt:lpstr>So, why functional?</vt:lpstr>
      <vt:lpstr>Functional C#</vt:lpstr>
      <vt:lpstr>What is functional in C#?</vt:lpstr>
      <vt:lpstr>Example: caching function</vt:lpstr>
      <vt:lpstr>Example: Caching with IMemoryCache</vt:lpstr>
      <vt:lpstr>Functional is…</vt:lpstr>
      <vt:lpstr>WebAPI &amp; Functional code</vt:lpstr>
      <vt:lpstr>Moving parts of ASP.NET</vt:lpstr>
      <vt:lpstr>Problems?</vt:lpstr>
      <vt:lpstr>Simple Controller</vt:lpstr>
      <vt:lpstr>Data access woes</vt:lpstr>
      <vt:lpstr>Simple repository</vt:lpstr>
      <vt:lpstr>You need…</vt:lpstr>
      <vt:lpstr>Functional equivalence</vt:lpstr>
      <vt:lpstr>Functional equivalence</vt:lpstr>
      <vt:lpstr>So typical action method should look like…</vt:lpstr>
      <vt:lpstr>Refactor logic into service method</vt:lpstr>
      <vt:lpstr>Fix controller…typical DI</vt:lpstr>
      <vt:lpstr>Fix controller…typical functional</vt:lpstr>
      <vt:lpstr>Fix controller…typical functional</vt:lpstr>
      <vt:lpstr>Fix controller…typical functional</vt:lpstr>
      <vt:lpstr>Lift result to accommodate errors</vt:lpstr>
      <vt:lpstr>Lifted types</vt:lpstr>
      <vt:lpstr>Wrap result</vt:lpstr>
      <vt:lpstr>Sorcery…</vt:lpstr>
      <vt:lpstr>Implicit operators</vt:lpstr>
      <vt:lpstr>Lifted types</vt:lpstr>
      <vt:lpstr>Unwrap in controller</vt:lpstr>
      <vt:lpstr>Generalize</vt:lpstr>
      <vt:lpstr>Different responses</vt:lpstr>
      <vt:lpstr>Bonus round!</vt:lpstr>
      <vt:lpstr>ASP.NET Core is functional</vt:lpstr>
      <vt:lpstr>Middleware</vt:lpstr>
      <vt:lpstr>Middleware</vt:lpstr>
      <vt:lpstr>Middleware</vt:lpstr>
      <vt:lpstr>Testing….</vt:lpstr>
      <vt:lpstr>Remember</vt:lpstr>
      <vt:lpstr>Our dependencies should be values!</vt:lpstr>
      <vt:lpstr>In Memory</vt:lpstr>
      <vt:lpstr>Our tests are easy to write!</vt:lpstr>
      <vt:lpstr>Not only tests! Expore your services…</vt:lpstr>
      <vt:lpstr>Conclusion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Toni Petrina</dc:creator>
  <cp:lastModifiedBy>Toni Petrina</cp:lastModifiedBy>
  <cp:revision>67</cp:revision>
  <dcterms:created xsi:type="dcterms:W3CDTF">2017-05-16T06:21:52Z</dcterms:created>
  <dcterms:modified xsi:type="dcterms:W3CDTF">2017-05-17T10:44:25Z</dcterms:modified>
</cp:coreProperties>
</file>